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Arial Bold" charset="1" panose="020B0704020202020204"/>
      <p:regular r:id="rId49"/>
    </p:embeddedFont>
    <p:embeddedFont>
      <p:font typeface="Chunk Five" charset="1" panose="00000500000000000000"/>
      <p:regular r:id="rId50"/>
    </p:embeddedFont>
    <p:embeddedFont>
      <p:font typeface="Arial" charset="1" panose="020B0604020202020204"/>
      <p:regular r:id="rId51"/>
    </p:embeddedFont>
    <p:embeddedFont>
      <p:font typeface="Arimo" charset="1" panose="020B0604020202020204"/>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81127" y="8474435"/>
            <a:ext cx="18940427" cy="2849796"/>
          </a:xfrm>
          <a:custGeom>
            <a:avLst/>
            <a:gdLst/>
            <a:ahLst/>
            <a:cxnLst/>
            <a:rect r="r" b="b" t="t" l="l"/>
            <a:pathLst>
              <a:path h="2849796" w="18940427">
                <a:moveTo>
                  <a:pt x="0" y="0"/>
                </a:moveTo>
                <a:lnTo>
                  <a:pt x="18940427" y="0"/>
                </a:lnTo>
                <a:lnTo>
                  <a:pt x="18940427" y="2849796"/>
                </a:lnTo>
                <a:lnTo>
                  <a:pt x="0" y="28497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039151"/>
            <a:ext cx="18288000" cy="8549640"/>
          </a:xfrm>
          <a:custGeom>
            <a:avLst/>
            <a:gdLst/>
            <a:ahLst/>
            <a:cxnLst/>
            <a:rect r="r" b="b" t="t" l="l"/>
            <a:pathLst>
              <a:path h="8549640" w="18288000">
                <a:moveTo>
                  <a:pt x="0" y="0"/>
                </a:moveTo>
                <a:lnTo>
                  <a:pt x="18288000" y="0"/>
                </a:lnTo>
                <a:lnTo>
                  <a:pt x="18288000" y="8549640"/>
                </a:lnTo>
                <a:lnTo>
                  <a:pt x="0" y="8549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01905" y="3285481"/>
            <a:ext cx="15227827" cy="1616715"/>
          </a:xfrm>
          <a:prstGeom prst="rect">
            <a:avLst/>
          </a:prstGeom>
        </p:spPr>
        <p:txBody>
          <a:bodyPr anchor="t" rtlCol="false" tIns="0" lIns="0" bIns="0" rIns="0">
            <a:spAutoFit/>
          </a:bodyPr>
          <a:lstStyle/>
          <a:p>
            <a:pPr algn="ctr">
              <a:lnSpc>
                <a:spcPts val="6439"/>
              </a:lnSpc>
              <a:spcBef>
                <a:spcPct val="0"/>
              </a:spcBef>
            </a:pPr>
            <a:r>
              <a:rPr lang="en-US" b="true" sz="4599" spc="137">
                <a:solidFill>
                  <a:srgbClr val="005182"/>
                </a:solidFill>
                <a:latin typeface="Arial Bold"/>
                <a:ea typeface="Arial Bold"/>
                <a:cs typeface="Arial Bold"/>
                <a:sym typeface="Arial Bold"/>
              </a:rPr>
              <a:t>An Analysis of Trends in the U.S. Aviation Industry (1993-2024)</a:t>
            </a:r>
          </a:p>
        </p:txBody>
      </p:sp>
      <p:sp>
        <p:nvSpPr>
          <p:cNvPr name="TextBox 6" id="6"/>
          <p:cNvSpPr txBox="true"/>
          <p:nvPr/>
        </p:nvSpPr>
        <p:spPr>
          <a:xfrm rot="0">
            <a:off x="7861399" y="5465662"/>
            <a:ext cx="2565202" cy="592479"/>
          </a:xfrm>
          <a:prstGeom prst="rect">
            <a:avLst/>
          </a:prstGeom>
        </p:spPr>
        <p:txBody>
          <a:bodyPr anchor="t" rtlCol="false" tIns="0" lIns="0" bIns="0" rIns="0">
            <a:spAutoFit/>
          </a:bodyPr>
          <a:lstStyle/>
          <a:p>
            <a:pPr algn="ctr">
              <a:lnSpc>
                <a:spcPts val="4618"/>
              </a:lnSpc>
              <a:spcBef>
                <a:spcPct val="0"/>
              </a:spcBef>
            </a:pPr>
            <a:r>
              <a:rPr lang="en-US" b="true" sz="3299" spc="554">
                <a:solidFill>
                  <a:srgbClr val="005182"/>
                </a:solidFill>
                <a:latin typeface="Arial Bold"/>
                <a:ea typeface="Arial Bold"/>
                <a:cs typeface="Arial Bold"/>
                <a:sym typeface="Arial Bold"/>
              </a:rPr>
              <a:t>GROUP 2 </a:t>
            </a:r>
          </a:p>
        </p:txBody>
      </p:sp>
      <p:sp>
        <p:nvSpPr>
          <p:cNvPr name="TextBox 7" id="7"/>
          <p:cNvSpPr txBox="true"/>
          <p:nvPr/>
        </p:nvSpPr>
        <p:spPr>
          <a:xfrm rot="0">
            <a:off x="5058779" y="8565251"/>
            <a:ext cx="9244156" cy="542202"/>
          </a:xfrm>
          <a:prstGeom prst="rect">
            <a:avLst/>
          </a:prstGeom>
        </p:spPr>
        <p:txBody>
          <a:bodyPr anchor="t" rtlCol="false" tIns="0" lIns="0" bIns="0" rIns="0">
            <a:spAutoFit/>
          </a:bodyPr>
          <a:lstStyle/>
          <a:p>
            <a:pPr algn="ctr">
              <a:lnSpc>
                <a:spcPts val="4334"/>
              </a:lnSpc>
              <a:spcBef>
                <a:spcPct val="0"/>
              </a:spcBef>
            </a:pPr>
            <a:r>
              <a:rPr lang="en-US" b="true" sz="3095" spc="92">
                <a:solidFill>
                  <a:srgbClr val="005182"/>
                </a:solidFill>
                <a:latin typeface="Arial Bold"/>
                <a:ea typeface="Arial Bold"/>
                <a:cs typeface="Arial Bold"/>
                <a:sym typeface="Arial Bold"/>
              </a:rPr>
              <a:t>Instructor : Quách Đình Hoàng</a:t>
            </a:r>
          </a:p>
        </p:txBody>
      </p:sp>
      <p:sp>
        <p:nvSpPr>
          <p:cNvPr name="TextBox 8" id="8"/>
          <p:cNvSpPr txBox="true"/>
          <p:nvPr/>
        </p:nvSpPr>
        <p:spPr>
          <a:xfrm rot="0">
            <a:off x="17734129" y="9340216"/>
            <a:ext cx="379571"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96471" y="461688"/>
            <a:ext cx="12486851"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005182"/>
                </a:solidFill>
                <a:latin typeface="Arial Bold"/>
                <a:ea typeface="Arial Bold"/>
                <a:cs typeface="Arial Bold"/>
                <a:sym typeface="Arial Bold"/>
              </a:rPr>
              <a:t>4.1 Flight Fare Prediction Model</a:t>
            </a:r>
          </a:p>
        </p:txBody>
      </p:sp>
      <p:sp>
        <p:nvSpPr>
          <p:cNvPr name="Freeform 4" id="4"/>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5" id="5"/>
          <p:cNvSpPr/>
          <p:nvPr/>
        </p:nvSpPr>
        <p:spPr>
          <a:xfrm flipH="false" flipV="false" rot="0">
            <a:off x="2114657" y="3229871"/>
            <a:ext cx="6710539" cy="3959218"/>
          </a:xfrm>
          <a:custGeom>
            <a:avLst/>
            <a:gdLst/>
            <a:ahLst/>
            <a:cxnLst/>
            <a:rect r="r" b="b" t="t" l="l"/>
            <a:pathLst>
              <a:path h="3959218" w="6710539">
                <a:moveTo>
                  <a:pt x="0" y="0"/>
                </a:moveTo>
                <a:lnTo>
                  <a:pt x="6710539" y="0"/>
                </a:lnTo>
                <a:lnTo>
                  <a:pt x="6710539" y="3959218"/>
                </a:lnTo>
                <a:lnTo>
                  <a:pt x="0" y="3959218"/>
                </a:lnTo>
                <a:lnTo>
                  <a:pt x="0" y="0"/>
                </a:lnTo>
                <a:close/>
              </a:path>
            </a:pathLst>
          </a:custGeom>
          <a:blipFill>
            <a:blip r:embed="rId4"/>
            <a:stretch>
              <a:fillRect l="0" t="0" r="0" b="0"/>
            </a:stretch>
          </a:blipFill>
        </p:spPr>
      </p:sp>
      <p:sp>
        <p:nvSpPr>
          <p:cNvPr name="Freeform 6" id="6"/>
          <p:cNvSpPr/>
          <p:nvPr/>
        </p:nvSpPr>
        <p:spPr>
          <a:xfrm flipH="false" flipV="false" rot="0">
            <a:off x="2114657" y="7613304"/>
            <a:ext cx="6710539" cy="1898362"/>
          </a:xfrm>
          <a:custGeom>
            <a:avLst/>
            <a:gdLst/>
            <a:ahLst/>
            <a:cxnLst/>
            <a:rect r="r" b="b" t="t" l="l"/>
            <a:pathLst>
              <a:path h="1898362" w="6710539">
                <a:moveTo>
                  <a:pt x="0" y="0"/>
                </a:moveTo>
                <a:lnTo>
                  <a:pt x="6710539" y="0"/>
                </a:lnTo>
                <a:lnTo>
                  <a:pt x="6710539" y="1898362"/>
                </a:lnTo>
                <a:lnTo>
                  <a:pt x="0" y="1898362"/>
                </a:lnTo>
                <a:lnTo>
                  <a:pt x="0" y="0"/>
                </a:lnTo>
                <a:close/>
              </a:path>
            </a:pathLst>
          </a:custGeom>
          <a:blipFill>
            <a:blip r:embed="rId5"/>
            <a:stretch>
              <a:fillRect l="0" t="-2461" r="0" b="-2461"/>
            </a:stretch>
          </a:blipFill>
        </p:spPr>
      </p:sp>
      <p:sp>
        <p:nvSpPr>
          <p:cNvPr name="Freeform 7" id="7"/>
          <p:cNvSpPr/>
          <p:nvPr/>
        </p:nvSpPr>
        <p:spPr>
          <a:xfrm flipH="false" flipV="false" rot="0">
            <a:off x="9978879" y="3229871"/>
            <a:ext cx="6904905" cy="3959218"/>
          </a:xfrm>
          <a:custGeom>
            <a:avLst/>
            <a:gdLst/>
            <a:ahLst/>
            <a:cxnLst/>
            <a:rect r="r" b="b" t="t" l="l"/>
            <a:pathLst>
              <a:path h="3959218" w="6904905">
                <a:moveTo>
                  <a:pt x="0" y="0"/>
                </a:moveTo>
                <a:lnTo>
                  <a:pt x="6904904" y="0"/>
                </a:lnTo>
                <a:lnTo>
                  <a:pt x="6904904" y="3959218"/>
                </a:lnTo>
                <a:lnTo>
                  <a:pt x="0" y="3959218"/>
                </a:lnTo>
                <a:lnTo>
                  <a:pt x="0" y="0"/>
                </a:lnTo>
                <a:close/>
              </a:path>
            </a:pathLst>
          </a:custGeom>
          <a:blipFill>
            <a:blip r:embed="rId6"/>
            <a:stretch>
              <a:fillRect l="-804" t="0" r="-6874" b="0"/>
            </a:stretch>
          </a:blipFill>
        </p:spPr>
      </p:sp>
      <p:sp>
        <p:nvSpPr>
          <p:cNvPr name="Freeform 8" id="8"/>
          <p:cNvSpPr/>
          <p:nvPr/>
        </p:nvSpPr>
        <p:spPr>
          <a:xfrm flipH="false" flipV="false" rot="0">
            <a:off x="9967280" y="7613304"/>
            <a:ext cx="6916503" cy="1852125"/>
          </a:xfrm>
          <a:custGeom>
            <a:avLst/>
            <a:gdLst/>
            <a:ahLst/>
            <a:cxnLst/>
            <a:rect r="r" b="b" t="t" l="l"/>
            <a:pathLst>
              <a:path h="1852125" w="6916503">
                <a:moveTo>
                  <a:pt x="0" y="0"/>
                </a:moveTo>
                <a:lnTo>
                  <a:pt x="6916503" y="0"/>
                </a:lnTo>
                <a:lnTo>
                  <a:pt x="6916503" y="1852125"/>
                </a:lnTo>
                <a:lnTo>
                  <a:pt x="0" y="1852125"/>
                </a:lnTo>
                <a:lnTo>
                  <a:pt x="0" y="0"/>
                </a:lnTo>
                <a:close/>
              </a:path>
            </a:pathLst>
          </a:custGeom>
          <a:blipFill>
            <a:blip r:embed="rId7"/>
            <a:stretch>
              <a:fillRect l="0" t="-4438" r="0" b="-4438"/>
            </a:stretch>
          </a:blipFill>
        </p:spPr>
      </p:sp>
      <p:sp>
        <p:nvSpPr>
          <p:cNvPr name="TextBox 9" id="9"/>
          <p:cNvSpPr txBox="true"/>
          <p:nvPr/>
        </p:nvSpPr>
        <p:spPr>
          <a:xfrm rot="0">
            <a:off x="2317194" y="1789694"/>
            <a:ext cx="13016005"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5182"/>
                </a:solidFill>
                <a:latin typeface="Arial Bold"/>
                <a:ea typeface="Arial Bold"/>
                <a:cs typeface="Arial Bold"/>
                <a:sym typeface="Arial Bold"/>
              </a:rPr>
              <a:t>Find</a:t>
            </a:r>
            <a:r>
              <a:rPr lang="en-US" b="true" sz="2499">
                <a:solidFill>
                  <a:srgbClr val="005182"/>
                </a:solidFill>
                <a:latin typeface="Arial Bold"/>
                <a:ea typeface="Arial Bold"/>
                <a:cs typeface="Arial Bold"/>
                <a:sym typeface="Arial Bold"/>
              </a:rPr>
              <a:t>ing optimal hyperparameters using TrainValidationSplit</a:t>
            </a:r>
          </a:p>
        </p:txBody>
      </p:sp>
      <p:sp>
        <p:nvSpPr>
          <p:cNvPr name="TextBox 10" id="10"/>
          <p:cNvSpPr txBox="true"/>
          <p:nvPr/>
        </p:nvSpPr>
        <p:spPr>
          <a:xfrm rot="0">
            <a:off x="2114657" y="2656691"/>
            <a:ext cx="3232297"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5182"/>
                </a:solidFill>
                <a:latin typeface="Arial Bold"/>
                <a:ea typeface="Arial Bold"/>
                <a:cs typeface="Arial Bold"/>
                <a:sym typeface="Arial Bold"/>
              </a:rPr>
              <a:t>Random Forest</a:t>
            </a:r>
          </a:p>
        </p:txBody>
      </p:sp>
      <p:sp>
        <p:nvSpPr>
          <p:cNvPr name="TextBox 11" id="11"/>
          <p:cNvSpPr txBox="true"/>
          <p:nvPr/>
        </p:nvSpPr>
        <p:spPr>
          <a:xfrm rot="0">
            <a:off x="9978879" y="2647166"/>
            <a:ext cx="5125891" cy="474345"/>
          </a:xfrm>
          <a:prstGeom prst="rect">
            <a:avLst/>
          </a:prstGeom>
        </p:spPr>
        <p:txBody>
          <a:bodyPr anchor="t" rtlCol="false" tIns="0" lIns="0" bIns="0" rIns="0">
            <a:spAutoFit/>
          </a:bodyPr>
          <a:lstStyle/>
          <a:p>
            <a:pPr algn="l">
              <a:lnSpc>
                <a:spcPts val="3779"/>
              </a:lnSpc>
              <a:spcBef>
                <a:spcPct val="0"/>
              </a:spcBef>
            </a:pPr>
            <a:r>
              <a:rPr lang="en-US" b="true" sz="2700">
                <a:solidFill>
                  <a:srgbClr val="005182"/>
                </a:solidFill>
                <a:latin typeface="Arial Bold"/>
                <a:ea typeface="Arial Bold"/>
                <a:cs typeface="Arial Bold"/>
                <a:sym typeface="Arial Bold"/>
              </a:rPr>
              <a:t>Gradient Boosted Tree</a:t>
            </a:r>
          </a:p>
        </p:txBody>
      </p:sp>
      <p:sp>
        <p:nvSpPr>
          <p:cNvPr name="TextBox 12" id="12"/>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76432" y="739141"/>
            <a:ext cx="12486851"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005182"/>
                </a:solidFill>
                <a:latin typeface="Arial Bold"/>
                <a:ea typeface="Arial Bold"/>
                <a:cs typeface="Arial Bold"/>
                <a:sym typeface="Arial Bold"/>
              </a:rPr>
              <a:t>4.1 Flight Fare Prediction Model</a:t>
            </a:r>
          </a:p>
        </p:txBody>
      </p:sp>
      <p:sp>
        <p:nvSpPr>
          <p:cNvPr name="Freeform 4" id="4"/>
          <p:cNvSpPr/>
          <p:nvPr/>
        </p:nvSpPr>
        <p:spPr>
          <a:xfrm flipH="true" flipV="true" rot="0">
            <a:off x="9988404"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5" id="5"/>
          <p:cNvSpPr/>
          <p:nvPr/>
        </p:nvSpPr>
        <p:spPr>
          <a:xfrm flipH="false" flipV="false" rot="0">
            <a:off x="2034696" y="3154604"/>
            <a:ext cx="6628603" cy="3321493"/>
          </a:xfrm>
          <a:custGeom>
            <a:avLst/>
            <a:gdLst/>
            <a:ahLst/>
            <a:cxnLst/>
            <a:rect r="r" b="b" t="t" l="l"/>
            <a:pathLst>
              <a:path h="3321493" w="6628603">
                <a:moveTo>
                  <a:pt x="0" y="0"/>
                </a:moveTo>
                <a:lnTo>
                  <a:pt x="6628603" y="0"/>
                </a:lnTo>
                <a:lnTo>
                  <a:pt x="6628603" y="3321494"/>
                </a:lnTo>
                <a:lnTo>
                  <a:pt x="0" y="3321494"/>
                </a:lnTo>
                <a:lnTo>
                  <a:pt x="0" y="0"/>
                </a:lnTo>
                <a:close/>
              </a:path>
            </a:pathLst>
          </a:custGeom>
          <a:blipFill>
            <a:blip r:embed="rId4"/>
            <a:stretch>
              <a:fillRect l="0" t="-1372" r="-7537" b="-1372"/>
            </a:stretch>
          </a:blipFill>
        </p:spPr>
      </p:sp>
      <p:sp>
        <p:nvSpPr>
          <p:cNvPr name="Freeform 6" id="6"/>
          <p:cNvSpPr/>
          <p:nvPr/>
        </p:nvSpPr>
        <p:spPr>
          <a:xfrm flipH="false" flipV="false" rot="0">
            <a:off x="9656748" y="3154604"/>
            <a:ext cx="7177513" cy="3321493"/>
          </a:xfrm>
          <a:custGeom>
            <a:avLst/>
            <a:gdLst/>
            <a:ahLst/>
            <a:cxnLst/>
            <a:rect r="r" b="b" t="t" l="l"/>
            <a:pathLst>
              <a:path h="3321493" w="7177513">
                <a:moveTo>
                  <a:pt x="0" y="0"/>
                </a:moveTo>
                <a:lnTo>
                  <a:pt x="7177512" y="0"/>
                </a:lnTo>
                <a:lnTo>
                  <a:pt x="7177512" y="3321494"/>
                </a:lnTo>
                <a:lnTo>
                  <a:pt x="0" y="3321494"/>
                </a:lnTo>
                <a:lnTo>
                  <a:pt x="0" y="0"/>
                </a:lnTo>
                <a:close/>
              </a:path>
            </a:pathLst>
          </a:custGeom>
          <a:blipFill>
            <a:blip r:embed="rId5"/>
            <a:stretch>
              <a:fillRect l="-4096" t="0" r="-11594" b="0"/>
            </a:stretch>
          </a:blipFill>
        </p:spPr>
      </p:sp>
      <p:sp>
        <p:nvSpPr>
          <p:cNvPr name="TextBox 7" id="7"/>
          <p:cNvSpPr txBox="true"/>
          <p:nvPr/>
        </p:nvSpPr>
        <p:spPr>
          <a:xfrm rot="0">
            <a:off x="2034696" y="2418375"/>
            <a:ext cx="3232297" cy="439964"/>
          </a:xfrm>
          <a:prstGeom prst="rect">
            <a:avLst/>
          </a:prstGeom>
        </p:spPr>
        <p:txBody>
          <a:bodyPr anchor="t" rtlCol="false" tIns="0" lIns="0" bIns="0" rIns="0">
            <a:spAutoFit/>
          </a:bodyPr>
          <a:lstStyle/>
          <a:p>
            <a:pPr algn="ctr">
              <a:lnSpc>
                <a:spcPts val="3575"/>
              </a:lnSpc>
              <a:spcBef>
                <a:spcPct val="0"/>
              </a:spcBef>
            </a:pPr>
            <a:r>
              <a:rPr lang="en-US" b="true" sz="2553">
                <a:solidFill>
                  <a:srgbClr val="005182"/>
                </a:solidFill>
                <a:latin typeface="Arial Bold"/>
                <a:ea typeface="Arial Bold"/>
                <a:cs typeface="Arial Bold"/>
                <a:sym typeface="Arial Bold"/>
              </a:rPr>
              <a:t>Random Forest</a:t>
            </a:r>
          </a:p>
        </p:txBody>
      </p:sp>
      <p:sp>
        <p:nvSpPr>
          <p:cNvPr name="TextBox 8" id="8"/>
          <p:cNvSpPr txBox="true"/>
          <p:nvPr/>
        </p:nvSpPr>
        <p:spPr>
          <a:xfrm rot="0">
            <a:off x="9889061" y="2609602"/>
            <a:ext cx="5125891" cy="440055"/>
          </a:xfrm>
          <a:prstGeom prst="rect">
            <a:avLst/>
          </a:prstGeom>
        </p:spPr>
        <p:txBody>
          <a:bodyPr anchor="t" rtlCol="false" tIns="0" lIns="0" bIns="0" rIns="0">
            <a:spAutoFit/>
          </a:bodyPr>
          <a:lstStyle/>
          <a:p>
            <a:pPr algn="l">
              <a:lnSpc>
                <a:spcPts val="3569"/>
              </a:lnSpc>
              <a:spcBef>
                <a:spcPct val="0"/>
              </a:spcBef>
            </a:pPr>
            <a:r>
              <a:rPr lang="en-US" b="true" sz="2550">
                <a:solidFill>
                  <a:srgbClr val="005182"/>
                </a:solidFill>
                <a:latin typeface="Arial Bold"/>
                <a:ea typeface="Arial Bold"/>
                <a:cs typeface="Arial Bold"/>
                <a:sym typeface="Arial Bold"/>
              </a:rPr>
              <a:t>Gradient Boosted Tree</a:t>
            </a:r>
          </a:p>
        </p:txBody>
      </p:sp>
      <p:sp>
        <p:nvSpPr>
          <p:cNvPr name="TextBox 9" id="9"/>
          <p:cNvSpPr txBox="true"/>
          <p:nvPr/>
        </p:nvSpPr>
        <p:spPr>
          <a:xfrm rot="0">
            <a:off x="3005934" y="1583519"/>
            <a:ext cx="2628781" cy="474345"/>
          </a:xfrm>
          <a:prstGeom prst="rect">
            <a:avLst/>
          </a:prstGeom>
        </p:spPr>
        <p:txBody>
          <a:bodyPr anchor="t" rtlCol="false" tIns="0" lIns="0" bIns="0" rIns="0">
            <a:spAutoFit/>
          </a:bodyPr>
          <a:lstStyle/>
          <a:p>
            <a:pPr algn="ctr">
              <a:lnSpc>
                <a:spcPts val="3779"/>
              </a:lnSpc>
              <a:spcBef>
                <a:spcPct val="0"/>
              </a:spcBef>
            </a:pPr>
            <a:r>
              <a:rPr lang="en-US" b="true" sz="2699">
                <a:solidFill>
                  <a:srgbClr val="005182"/>
                </a:solidFill>
                <a:latin typeface="Arial Bold"/>
                <a:ea typeface="Arial Bold"/>
                <a:cs typeface="Arial Bold"/>
                <a:sym typeface="Arial Bold"/>
              </a:rPr>
              <a:t> Train the model</a:t>
            </a:r>
          </a:p>
        </p:txBody>
      </p:sp>
      <p:sp>
        <p:nvSpPr>
          <p:cNvPr name="TextBox 10" id="10"/>
          <p:cNvSpPr txBox="true"/>
          <p:nvPr/>
        </p:nvSpPr>
        <p:spPr>
          <a:xfrm rot="0">
            <a:off x="1814566" y="6628498"/>
            <a:ext cx="15684363" cy="879474"/>
          </a:xfrm>
          <a:prstGeom prst="rect">
            <a:avLst/>
          </a:prstGeom>
        </p:spPr>
        <p:txBody>
          <a:bodyPr anchor="t" rtlCol="false" tIns="0" lIns="0" bIns="0" rIns="0">
            <a:spAutoFit/>
          </a:bodyPr>
          <a:lstStyle/>
          <a:p>
            <a:pPr algn="l" marL="539756" indent="-269878" lvl="1">
              <a:lnSpc>
                <a:spcPts val="3500"/>
              </a:lnSpc>
              <a:buFont typeface="Arial"/>
              <a:buChar char="•"/>
            </a:pPr>
            <a:r>
              <a:rPr lang="en-US" sz="2500">
                <a:solidFill>
                  <a:srgbClr val="005182"/>
                </a:solidFill>
                <a:latin typeface="Arial"/>
                <a:ea typeface="Arial"/>
                <a:cs typeface="Arial"/>
                <a:sym typeface="Arial"/>
              </a:rPr>
              <a:t>Both models achieved an R² &gt; 0.94, indicating that they explain more than 94% of the variance in ticket prices </a:t>
            </a:r>
          </a:p>
        </p:txBody>
      </p:sp>
      <p:sp>
        <p:nvSpPr>
          <p:cNvPr name="TextBox 11" id="11"/>
          <p:cNvSpPr txBox="true"/>
          <p:nvPr/>
        </p:nvSpPr>
        <p:spPr>
          <a:xfrm rot="0">
            <a:off x="1814566" y="7624812"/>
            <a:ext cx="15684363" cy="1317624"/>
          </a:xfrm>
          <a:prstGeom prst="rect">
            <a:avLst/>
          </a:prstGeom>
        </p:spPr>
        <p:txBody>
          <a:bodyPr anchor="t" rtlCol="false" tIns="0" lIns="0" bIns="0" rIns="0">
            <a:spAutoFit/>
          </a:bodyPr>
          <a:lstStyle/>
          <a:p>
            <a:pPr algn="l" marL="539756" indent="-269878" lvl="1">
              <a:lnSpc>
                <a:spcPts val="3500"/>
              </a:lnSpc>
              <a:buFont typeface="Arial"/>
              <a:buChar char="•"/>
            </a:pPr>
            <a:r>
              <a:rPr lang="en-US" sz="2500">
                <a:solidFill>
                  <a:srgbClr val="005182"/>
                </a:solidFill>
                <a:latin typeface="Arial"/>
                <a:ea typeface="Arial"/>
                <a:cs typeface="Arial"/>
                <a:sym typeface="Arial"/>
              </a:rPr>
              <a:t>T</a:t>
            </a:r>
            <a:r>
              <a:rPr lang="en-US" sz="2500">
                <a:solidFill>
                  <a:srgbClr val="005182"/>
                </a:solidFill>
                <a:latin typeface="Arial"/>
                <a:ea typeface="Arial"/>
                <a:cs typeface="Arial"/>
                <a:sym typeface="Arial"/>
              </a:rPr>
              <a:t>he R² gap between train and test is very small:Random Forest: 0.9621 → 0.9482 (Δ = 0.0139),GBT: 0.9736 → 0.9656 (Δ = 0.0080)-&gt;There’s no sign of serious overfitting.</a:t>
            </a:r>
          </a:p>
          <a:p>
            <a:pPr algn="l">
              <a:lnSpc>
                <a:spcPts val="3500"/>
              </a:lnSpc>
            </a:pPr>
          </a:p>
        </p:txBody>
      </p:sp>
      <p:sp>
        <p:nvSpPr>
          <p:cNvPr name="TextBox 12" id="12"/>
          <p:cNvSpPr txBox="true"/>
          <p:nvPr/>
        </p:nvSpPr>
        <p:spPr>
          <a:xfrm rot="0">
            <a:off x="2034696" y="9191625"/>
            <a:ext cx="15684363" cy="441324"/>
          </a:xfrm>
          <a:prstGeom prst="rect">
            <a:avLst/>
          </a:prstGeom>
        </p:spPr>
        <p:txBody>
          <a:bodyPr anchor="t" rtlCol="false" tIns="0" lIns="0" bIns="0" rIns="0">
            <a:spAutoFit/>
          </a:bodyPr>
          <a:lstStyle/>
          <a:p>
            <a:pPr algn="l">
              <a:lnSpc>
                <a:spcPts val="3500"/>
              </a:lnSpc>
            </a:pPr>
            <a:r>
              <a:rPr lang="en-US" sz="2500">
                <a:solidFill>
                  <a:srgbClr val="005182"/>
                </a:solidFill>
                <a:latin typeface="Arial"/>
                <a:ea typeface="Arial"/>
                <a:cs typeface="Arial"/>
                <a:sym typeface="Arial"/>
              </a:rPr>
              <a:t>Remark</a:t>
            </a:r>
            <a:r>
              <a:rPr lang="en-US" sz="2500" b="true">
                <a:solidFill>
                  <a:srgbClr val="005182"/>
                </a:solidFill>
                <a:latin typeface="Arial Bold"/>
                <a:ea typeface="Arial Bold"/>
                <a:cs typeface="Arial Bold"/>
                <a:sym typeface="Arial Bold"/>
              </a:rPr>
              <a:t>: GBT is the better model as it achieves a higher R² and lower error compared to Random Forest.</a:t>
            </a:r>
          </a:p>
        </p:txBody>
      </p:sp>
      <p:sp>
        <p:nvSpPr>
          <p:cNvPr name="TextBox 13" id="13"/>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14554" y="657270"/>
            <a:ext cx="12486851"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005182"/>
                </a:solidFill>
                <a:latin typeface="Arial Bold"/>
                <a:ea typeface="Arial Bold"/>
                <a:cs typeface="Arial Bold"/>
                <a:sym typeface="Arial Bold"/>
              </a:rPr>
              <a:t>4.1 Flight Fare Prediction Model</a:t>
            </a:r>
          </a:p>
        </p:txBody>
      </p:sp>
      <p:sp>
        <p:nvSpPr>
          <p:cNvPr name="Freeform 4" id="4"/>
          <p:cNvSpPr/>
          <p:nvPr/>
        </p:nvSpPr>
        <p:spPr>
          <a:xfrm flipH="true" flipV="true" rot="0">
            <a:off x="9988404"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5" id="5"/>
          <p:cNvSpPr/>
          <p:nvPr/>
        </p:nvSpPr>
        <p:spPr>
          <a:xfrm flipH="false" flipV="false" rot="0">
            <a:off x="4631829" y="2730338"/>
            <a:ext cx="8233002" cy="5917470"/>
          </a:xfrm>
          <a:custGeom>
            <a:avLst/>
            <a:gdLst/>
            <a:ahLst/>
            <a:cxnLst/>
            <a:rect r="r" b="b" t="t" l="l"/>
            <a:pathLst>
              <a:path h="5917470" w="8233002">
                <a:moveTo>
                  <a:pt x="0" y="0"/>
                </a:moveTo>
                <a:lnTo>
                  <a:pt x="8233002" y="0"/>
                </a:lnTo>
                <a:lnTo>
                  <a:pt x="8233002" y="5917471"/>
                </a:lnTo>
                <a:lnTo>
                  <a:pt x="0" y="5917471"/>
                </a:lnTo>
                <a:lnTo>
                  <a:pt x="0" y="0"/>
                </a:lnTo>
                <a:close/>
              </a:path>
            </a:pathLst>
          </a:custGeom>
          <a:blipFill>
            <a:blip r:embed="rId4"/>
            <a:stretch>
              <a:fillRect l="0" t="0" r="0" b="0"/>
            </a:stretch>
          </a:blipFill>
        </p:spPr>
      </p:sp>
      <p:sp>
        <p:nvSpPr>
          <p:cNvPr name="TextBox 6" id="6"/>
          <p:cNvSpPr txBox="true"/>
          <p:nvPr/>
        </p:nvSpPr>
        <p:spPr>
          <a:xfrm rot="0">
            <a:off x="2295164" y="1669990"/>
            <a:ext cx="4673329" cy="474345"/>
          </a:xfrm>
          <a:prstGeom prst="rect">
            <a:avLst/>
          </a:prstGeom>
        </p:spPr>
        <p:txBody>
          <a:bodyPr anchor="t" rtlCol="false" tIns="0" lIns="0" bIns="0" rIns="0">
            <a:spAutoFit/>
          </a:bodyPr>
          <a:lstStyle/>
          <a:p>
            <a:pPr algn="ctr">
              <a:lnSpc>
                <a:spcPts val="3779"/>
              </a:lnSpc>
              <a:spcBef>
                <a:spcPct val="0"/>
              </a:spcBef>
            </a:pPr>
            <a:r>
              <a:rPr lang="en-US" b="true" sz="2699">
                <a:solidFill>
                  <a:srgbClr val="005182"/>
                </a:solidFill>
                <a:latin typeface="Arial Bold"/>
                <a:ea typeface="Arial Bold"/>
                <a:cs typeface="Arial Bold"/>
                <a:sym typeface="Arial Bold"/>
              </a:rPr>
              <a:t>Fe</a:t>
            </a:r>
            <a:r>
              <a:rPr lang="en-US" b="true" sz="2699">
                <a:solidFill>
                  <a:srgbClr val="005182"/>
                </a:solidFill>
                <a:latin typeface="Arial Bold"/>
                <a:ea typeface="Arial Bold"/>
                <a:cs typeface="Arial Bold"/>
                <a:sym typeface="Arial Bold"/>
              </a:rPr>
              <a:t>ature Importance</a:t>
            </a:r>
          </a:p>
        </p:txBody>
      </p:sp>
      <p:sp>
        <p:nvSpPr>
          <p:cNvPr name="TextBox 7" id="7"/>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829624" y="2393844"/>
            <a:ext cx="2628751"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INTRODUCTION</a:t>
            </a:r>
          </a:p>
        </p:txBody>
      </p:sp>
      <p:sp>
        <p:nvSpPr>
          <p:cNvPr name="Freeform 4" id="4"/>
          <p:cNvSpPr/>
          <p:nvPr/>
        </p:nvSpPr>
        <p:spPr>
          <a:xfrm flipH="true" flipV="true" rot="0">
            <a:off x="9964430" y="-1698350"/>
            <a:ext cx="11502496" cy="5454100"/>
          </a:xfrm>
          <a:custGeom>
            <a:avLst/>
            <a:gdLst/>
            <a:ahLst/>
            <a:cxnLst/>
            <a:rect r="r" b="b" t="t" l="l"/>
            <a:pathLst>
              <a:path h="5454100" w="11502496">
                <a:moveTo>
                  <a:pt x="11502497" y="5454100"/>
                </a:moveTo>
                <a:lnTo>
                  <a:pt x="0" y="5454100"/>
                </a:lnTo>
                <a:lnTo>
                  <a:pt x="0" y="0"/>
                </a:lnTo>
                <a:lnTo>
                  <a:pt x="11502497" y="0"/>
                </a:lnTo>
                <a:lnTo>
                  <a:pt x="11502497" y="5454100"/>
                </a:lnTo>
                <a:close/>
              </a:path>
            </a:pathLst>
          </a:custGeom>
          <a:blipFill>
            <a:blip r:embed="rId3"/>
            <a:stretch>
              <a:fillRect l="0" t="0" r="0" b="0"/>
            </a:stretch>
          </a:blipFill>
        </p:spPr>
      </p:sp>
      <p:sp>
        <p:nvSpPr>
          <p:cNvPr name="Freeform 5" id="5"/>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6" id="6"/>
          <p:cNvSpPr txBox="true"/>
          <p:nvPr/>
        </p:nvSpPr>
        <p:spPr>
          <a:xfrm rot="0">
            <a:off x="3055788" y="3980560"/>
            <a:ext cx="12176423" cy="1208405"/>
          </a:xfrm>
          <a:prstGeom prst="rect">
            <a:avLst/>
          </a:prstGeom>
        </p:spPr>
        <p:txBody>
          <a:bodyPr anchor="t" rtlCol="false" tIns="0" lIns="0" bIns="0" rIns="0">
            <a:spAutoFit/>
          </a:bodyPr>
          <a:lstStyle/>
          <a:p>
            <a:pPr algn="just">
              <a:lnSpc>
                <a:spcPts val="3220"/>
              </a:lnSpc>
              <a:spcBef>
                <a:spcPct val="0"/>
              </a:spcBef>
            </a:pPr>
            <a:r>
              <a:rPr lang="en-US" sz="2300">
                <a:solidFill>
                  <a:srgbClr val="005182"/>
                </a:solidFill>
                <a:latin typeface="Arimo"/>
                <a:ea typeface="Arimo"/>
                <a:cs typeface="Arimo"/>
                <a:sym typeface="Arimo"/>
              </a:rPr>
              <a:t>The core objective </a:t>
            </a:r>
            <a:r>
              <a:rPr lang="en-US" sz="2300">
                <a:solidFill>
                  <a:srgbClr val="005182"/>
                </a:solidFill>
                <a:latin typeface="Arimo"/>
                <a:ea typeface="Arimo"/>
                <a:cs typeface="Arimo"/>
                <a:sym typeface="Arimo"/>
              </a:rPr>
              <a:t>is to predict the probability that the U.S. aviation sector is entering or currently experiencing a severe crisis period, defined as a major shock that paralyzes market operations (e.g., the 2020-2021 COVID-19 period).</a:t>
            </a:r>
          </a:p>
        </p:txBody>
      </p:sp>
      <p:sp>
        <p:nvSpPr>
          <p:cNvPr name="TextBox 7" id="7"/>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13</a:t>
            </a:r>
          </a:p>
        </p:txBody>
      </p:sp>
      <p:sp>
        <p:nvSpPr>
          <p:cNvPr name="TextBox 8" id="8"/>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5" id="5"/>
          <p:cNvSpPr txBox="true"/>
          <p:nvPr/>
        </p:nvSpPr>
        <p:spPr>
          <a:xfrm rot="0">
            <a:off x="3801030" y="2173605"/>
            <a:ext cx="11393686" cy="5608955"/>
          </a:xfrm>
          <a:prstGeom prst="rect">
            <a:avLst/>
          </a:prstGeom>
        </p:spPr>
        <p:txBody>
          <a:bodyPr anchor="t" rtlCol="false" tIns="0" lIns="0" bIns="0" rIns="0">
            <a:spAutoFit/>
          </a:bodyPr>
          <a:lstStyle/>
          <a:p>
            <a:pPr algn="just">
              <a:lnSpc>
                <a:spcPts val="3220"/>
              </a:lnSpc>
            </a:pPr>
            <a:r>
              <a:rPr lang="en-US" sz="2300">
                <a:solidFill>
                  <a:srgbClr val="005182"/>
                </a:solidFill>
                <a:latin typeface="Arial"/>
                <a:ea typeface="Arial"/>
                <a:cs typeface="Arial"/>
                <a:sym typeface="Arial"/>
              </a:rPr>
              <a:t>The predictive model offers 2 strategic practical applications:</a:t>
            </a:r>
          </a:p>
          <a:p>
            <a:pPr algn="just">
              <a:lnSpc>
                <a:spcPts val="3220"/>
              </a:lnSpc>
            </a:pPr>
          </a:p>
          <a:p>
            <a:pPr algn="just">
              <a:lnSpc>
                <a:spcPts val="3220"/>
              </a:lnSpc>
            </a:pPr>
            <a:r>
              <a:rPr lang="en-US" sz="2300">
                <a:solidFill>
                  <a:srgbClr val="005182"/>
                </a:solidFill>
                <a:latin typeface="Arial"/>
                <a:ea typeface="Arial"/>
                <a:cs typeface="Arial"/>
                <a:sym typeface="Arial"/>
              </a:rPr>
              <a:t>1. </a:t>
            </a:r>
            <a:r>
              <a:rPr lang="en-US" sz="2300">
                <a:solidFill>
                  <a:srgbClr val="005182"/>
                </a:solidFill>
                <a:latin typeface="Arial"/>
                <a:ea typeface="Arial"/>
                <a:cs typeface="Arial"/>
                <a:sym typeface="Arial"/>
              </a:rPr>
              <a:t>Early Warning System:</a:t>
            </a:r>
          </a:p>
          <a:p>
            <a:pPr algn="just">
              <a:lnSpc>
                <a:spcPts val="3220"/>
              </a:lnSpc>
            </a:pPr>
          </a:p>
          <a:p>
            <a:pPr algn="just">
              <a:lnSpc>
                <a:spcPts val="3220"/>
              </a:lnSpc>
            </a:pPr>
            <a:r>
              <a:rPr lang="en-US" sz="2300">
                <a:solidFill>
                  <a:srgbClr val="005182"/>
                </a:solidFill>
                <a:latin typeface="Arial"/>
                <a:ea typeface="Arial"/>
                <a:cs typeface="Arial"/>
                <a:sym typeface="Arial"/>
              </a:rPr>
              <a:t>- </a:t>
            </a:r>
            <a:r>
              <a:rPr lang="en-US" sz="2300">
                <a:solidFill>
                  <a:srgbClr val="005182"/>
                </a:solidFill>
                <a:latin typeface="Arial"/>
                <a:ea typeface="Arial"/>
                <a:cs typeface="Arial"/>
                <a:sym typeface="Arial"/>
              </a:rPr>
              <a:t>Detects subtle underlying anomalies (e.g., sudden, sustained drops in passenger volume and price volatility) before a full-blown crisis erupts.</a:t>
            </a:r>
          </a:p>
          <a:p>
            <a:pPr algn="just">
              <a:lnSpc>
                <a:spcPts val="3220"/>
              </a:lnSpc>
            </a:pPr>
            <a:r>
              <a:rPr lang="en-US" sz="2300">
                <a:solidFill>
                  <a:srgbClr val="005182"/>
                </a:solidFill>
                <a:latin typeface="Arial"/>
                <a:ea typeface="Arial"/>
                <a:cs typeface="Arial"/>
                <a:sym typeface="Arial"/>
              </a:rPr>
              <a:t>- </a:t>
            </a:r>
            <a:r>
              <a:rPr lang="en-US" sz="2300">
                <a:solidFill>
                  <a:srgbClr val="005182"/>
                </a:solidFill>
                <a:latin typeface="Arial"/>
                <a:ea typeface="Arial"/>
                <a:cs typeface="Arial"/>
                <a:sym typeface="Arial"/>
              </a:rPr>
              <a:t>Provides stakeholders with crucial lead time for response.</a:t>
            </a:r>
          </a:p>
          <a:p>
            <a:pPr algn="just">
              <a:lnSpc>
                <a:spcPts val="3220"/>
              </a:lnSpc>
            </a:pPr>
          </a:p>
          <a:p>
            <a:pPr algn="just">
              <a:lnSpc>
                <a:spcPts val="3220"/>
              </a:lnSpc>
            </a:pPr>
            <a:r>
              <a:rPr lang="en-US" sz="2300">
                <a:solidFill>
                  <a:srgbClr val="005182"/>
                </a:solidFill>
                <a:latin typeface="Arial"/>
                <a:ea typeface="Arial"/>
                <a:cs typeface="Arial"/>
                <a:sym typeface="Arial"/>
              </a:rPr>
              <a:t>2. </a:t>
            </a:r>
            <a:r>
              <a:rPr lang="en-US" sz="2300">
                <a:solidFill>
                  <a:srgbClr val="005182"/>
                </a:solidFill>
                <a:latin typeface="Arial"/>
                <a:ea typeface="Arial"/>
                <a:cs typeface="Arial"/>
                <a:sym typeface="Arial"/>
              </a:rPr>
              <a:t>Risk Management and Strategic Planning for Airlines:</a:t>
            </a:r>
          </a:p>
          <a:p>
            <a:pPr algn="just">
              <a:lnSpc>
                <a:spcPts val="3220"/>
              </a:lnSpc>
            </a:pPr>
          </a:p>
          <a:p>
            <a:pPr algn="just">
              <a:lnSpc>
                <a:spcPts val="3220"/>
              </a:lnSpc>
              <a:spcBef>
                <a:spcPct val="0"/>
              </a:spcBef>
            </a:pPr>
            <a:r>
              <a:rPr lang="en-US" sz="2300">
                <a:solidFill>
                  <a:srgbClr val="005182"/>
                </a:solidFill>
                <a:latin typeface="Arial"/>
                <a:ea typeface="Arial"/>
                <a:cs typeface="Arial"/>
                <a:sym typeface="Arial"/>
              </a:rPr>
              <a:t>- </a:t>
            </a:r>
            <a:r>
              <a:rPr lang="en-US" sz="2300">
                <a:solidFill>
                  <a:srgbClr val="005182"/>
                </a:solidFill>
                <a:latin typeface="Arial"/>
                <a:ea typeface="Arial"/>
                <a:cs typeface="Arial"/>
                <a:sym typeface="Arial"/>
              </a:rPr>
              <a:t>Helps airlines assess risk, adjust fleet capacity, implement cost-cutting measures, and optimize route structures </a:t>
            </a:r>
            <a:r>
              <a:rPr lang="en-US" sz="2300">
                <a:solidFill>
                  <a:srgbClr val="005182"/>
                </a:solidFill>
                <a:latin typeface="Arial"/>
                <a:ea typeface="Arial"/>
                <a:cs typeface="Arial"/>
                <a:sym typeface="Arial"/>
              </a:rPr>
              <a:t>in anticipation of a severe demand downturn.</a:t>
            </a:r>
          </a:p>
          <a:p>
            <a:pPr algn="just">
              <a:lnSpc>
                <a:spcPts val="3220"/>
              </a:lnSpc>
              <a:spcBef>
                <a:spcPct val="0"/>
              </a:spcBef>
            </a:pPr>
            <a:r>
              <a:rPr lang="en-US" sz="2300">
                <a:solidFill>
                  <a:srgbClr val="005182"/>
                </a:solidFill>
                <a:latin typeface="Arial"/>
                <a:ea typeface="Arial"/>
                <a:cs typeface="Arial"/>
                <a:sym typeface="Arial"/>
              </a:rPr>
              <a:t>- Supports decisions regarding capital reserves and liquidity.</a:t>
            </a:r>
          </a:p>
          <a:p>
            <a:pPr algn="just">
              <a:lnSpc>
                <a:spcPts val="3220"/>
              </a:lnSpc>
              <a:spcBef>
                <a:spcPct val="0"/>
              </a:spcBef>
            </a:pPr>
          </a:p>
        </p:txBody>
      </p:sp>
      <p:sp>
        <p:nvSpPr>
          <p:cNvPr name="TextBox 6" id="6"/>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14</a:t>
            </a:r>
          </a:p>
        </p:txBody>
      </p:sp>
      <p:sp>
        <p:nvSpPr>
          <p:cNvPr name="TextBox 7" id="7"/>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11292365" y="2895440"/>
            <a:ext cx="5607689" cy="5428416"/>
          </a:xfrm>
          <a:custGeom>
            <a:avLst/>
            <a:gdLst/>
            <a:ahLst/>
            <a:cxnLst/>
            <a:rect r="r" b="b" t="t" l="l"/>
            <a:pathLst>
              <a:path h="5428416" w="5607689">
                <a:moveTo>
                  <a:pt x="0" y="0"/>
                </a:moveTo>
                <a:lnTo>
                  <a:pt x="5607689" y="0"/>
                </a:lnTo>
                <a:lnTo>
                  <a:pt x="5607689" y="5428416"/>
                </a:lnTo>
                <a:lnTo>
                  <a:pt x="0" y="5428416"/>
                </a:lnTo>
                <a:lnTo>
                  <a:pt x="0" y="0"/>
                </a:lnTo>
                <a:close/>
              </a:path>
            </a:pathLst>
          </a:custGeom>
          <a:blipFill>
            <a:blip r:embed="rId4"/>
            <a:stretch>
              <a:fillRect l="0" t="-7984" r="0" b="0"/>
            </a:stretch>
          </a:blipFill>
        </p:spPr>
      </p:sp>
      <p:sp>
        <p:nvSpPr>
          <p:cNvPr name="Freeform 5" id="5"/>
          <p:cNvSpPr/>
          <p:nvPr/>
        </p:nvSpPr>
        <p:spPr>
          <a:xfrm flipH="false" flipV="false" rot="0">
            <a:off x="1643026" y="3461422"/>
            <a:ext cx="8086085" cy="4296452"/>
          </a:xfrm>
          <a:custGeom>
            <a:avLst/>
            <a:gdLst/>
            <a:ahLst/>
            <a:cxnLst/>
            <a:rect r="r" b="b" t="t" l="l"/>
            <a:pathLst>
              <a:path h="4296452" w="8086085">
                <a:moveTo>
                  <a:pt x="0" y="0"/>
                </a:moveTo>
                <a:lnTo>
                  <a:pt x="8086084" y="0"/>
                </a:lnTo>
                <a:lnTo>
                  <a:pt x="8086084" y="4296452"/>
                </a:lnTo>
                <a:lnTo>
                  <a:pt x="0" y="4296452"/>
                </a:lnTo>
                <a:lnTo>
                  <a:pt x="0" y="0"/>
                </a:lnTo>
                <a:close/>
              </a:path>
            </a:pathLst>
          </a:custGeom>
          <a:blipFill>
            <a:blip r:embed="rId5"/>
            <a:stretch>
              <a:fillRect l="0" t="0" r="0" b="0"/>
            </a:stretch>
          </a:blipFill>
        </p:spPr>
      </p:sp>
      <p:sp>
        <p:nvSpPr>
          <p:cNvPr name="TextBox 6" id="6"/>
          <p:cNvSpPr txBox="true"/>
          <p:nvPr/>
        </p:nvSpPr>
        <p:spPr>
          <a:xfrm rot="0">
            <a:off x="7373617" y="962025"/>
            <a:ext cx="4089797"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FEATURE</a:t>
            </a:r>
            <a:r>
              <a:rPr lang="en-US" b="true" sz="2700">
                <a:solidFill>
                  <a:srgbClr val="005182"/>
                </a:solidFill>
                <a:latin typeface="Arial Bold"/>
                <a:ea typeface="Arial Bold"/>
                <a:cs typeface="Arial Bold"/>
                <a:sym typeface="Arial Bold"/>
              </a:rPr>
              <a:t> ENGINEERING</a:t>
            </a:r>
          </a:p>
        </p:txBody>
      </p:sp>
      <p:sp>
        <p:nvSpPr>
          <p:cNvPr name="TextBox 7" id="7"/>
          <p:cNvSpPr txBox="true"/>
          <p:nvPr/>
        </p:nvSpPr>
        <p:spPr>
          <a:xfrm rot="0">
            <a:off x="1541136" y="1733359"/>
            <a:ext cx="8289865" cy="1208405"/>
          </a:xfrm>
          <a:prstGeom prst="rect">
            <a:avLst/>
          </a:prstGeom>
        </p:spPr>
        <p:txBody>
          <a:bodyPr anchor="t" rtlCol="false" tIns="0" lIns="0" bIns="0" rIns="0">
            <a:spAutoFit/>
          </a:bodyPr>
          <a:lstStyle/>
          <a:p>
            <a:pPr algn="just">
              <a:lnSpc>
                <a:spcPts val="3220"/>
              </a:lnSpc>
              <a:spcBef>
                <a:spcPct val="0"/>
              </a:spcBef>
            </a:pPr>
            <a:r>
              <a:rPr lang="en-US" sz="2300">
                <a:solidFill>
                  <a:srgbClr val="005182"/>
                </a:solidFill>
                <a:latin typeface="Arial"/>
                <a:ea typeface="Arial"/>
                <a:cs typeface="Arial"/>
                <a:sym typeface="Arial"/>
              </a:rPr>
              <a:t>To create 17 advanced predict</a:t>
            </a:r>
            <a:r>
              <a:rPr lang="en-US" sz="2300">
                <a:solidFill>
                  <a:srgbClr val="005182"/>
                </a:solidFill>
                <a:latin typeface="Arial"/>
                <a:ea typeface="Arial"/>
                <a:cs typeface="Arial"/>
                <a:sym typeface="Arial"/>
              </a:rPr>
              <a:t>ive features from 245,955 raw records to maximize the model's ability to early-detect critical anomalies.</a:t>
            </a:r>
          </a:p>
        </p:txBody>
      </p:sp>
      <p:sp>
        <p:nvSpPr>
          <p:cNvPr name="TextBox 8" id="8"/>
          <p:cNvSpPr txBox="true"/>
          <p:nvPr/>
        </p:nvSpPr>
        <p:spPr>
          <a:xfrm rot="0">
            <a:off x="1259396" y="8257181"/>
            <a:ext cx="8853343" cy="1208405"/>
          </a:xfrm>
          <a:prstGeom prst="rect">
            <a:avLst/>
          </a:prstGeom>
        </p:spPr>
        <p:txBody>
          <a:bodyPr anchor="t" rtlCol="false" tIns="0" lIns="0" bIns="0" rIns="0">
            <a:spAutoFit/>
          </a:bodyPr>
          <a:lstStyle/>
          <a:p>
            <a:pPr algn="just">
              <a:lnSpc>
                <a:spcPts val="3220"/>
              </a:lnSpc>
              <a:spcBef>
                <a:spcPct val="0"/>
              </a:spcBef>
            </a:pPr>
            <a:r>
              <a:rPr lang="en-US" sz="2300">
                <a:solidFill>
                  <a:srgbClr val="005182"/>
                </a:solidFill>
                <a:latin typeface="Arial"/>
                <a:ea typeface="Arial"/>
                <a:cs typeface="Arial"/>
                <a:sym typeface="Arial"/>
              </a:rPr>
              <a:t>Combin</a:t>
            </a:r>
            <a:r>
              <a:rPr lang="en-US" sz="2300">
                <a:solidFill>
                  <a:srgbClr val="005182"/>
                </a:solidFill>
                <a:latin typeface="Arial"/>
                <a:ea typeface="Arial"/>
                <a:cs typeface="Arial"/>
                <a:sym typeface="Arial"/>
              </a:rPr>
              <a:t>ing Temporal Analysis (QoQ, YoY) with economic metrics is the key to distinguishing a temporary recession from a systemic crisis.</a:t>
            </a:r>
          </a:p>
        </p:txBody>
      </p:sp>
      <p:sp>
        <p:nvSpPr>
          <p:cNvPr name="TextBox 9" id="9"/>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15</a:t>
            </a:r>
          </a:p>
        </p:txBody>
      </p:sp>
      <p:sp>
        <p:nvSpPr>
          <p:cNvPr name="TextBox 10" id="10"/>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5707374" y="3299188"/>
            <a:ext cx="6873251" cy="1694777"/>
          </a:xfrm>
          <a:custGeom>
            <a:avLst/>
            <a:gdLst/>
            <a:ahLst/>
            <a:cxnLst/>
            <a:rect r="r" b="b" t="t" l="l"/>
            <a:pathLst>
              <a:path h="1694777" w="6873251">
                <a:moveTo>
                  <a:pt x="0" y="0"/>
                </a:moveTo>
                <a:lnTo>
                  <a:pt x="6873252" y="0"/>
                </a:lnTo>
                <a:lnTo>
                  <a:pt x="6873252" y="1694777"/>
                </a:lnTo>
                <a:lnTo>
                  <a:pt x="0" y="1694777"/>
                </a:lnTo>
                <a:lnTo>
                  <a:pt x="0" y="0"/>
                </a:lnTo>
                <a:close/>
              </a:path>
            </a:pathLst>
          </a:custGeom>
          <a:blipFill>
            <a:blip r:embed="rId4"/>
            <a:stretch>
              <a:fillRect l="0" t="-5967" r="0" b="0"/>
            </a:stretch>
          </a:blipFill>
        </p:spPr>
      </p:sp>
      <p:sp>
        <p:nvSpPr>
          <p:cNvPr name="Freeform 5" id="5"/>
          <p:cNvSpPr/>
          <p:nvPr/>
        </p:nvSpPr>
        <p:spPr>
          <a:xfrm flipH="false" flipV="false" rot="0">
            <a:off x="3832999" y="5369441"/>
            <a:ext cx="10622003" cy="2928991"/>
          </a:xfrm>
          <a:custGeom>
            <a:avLst/>
            <a:gdLst/>
            <a:ahLst/>
            <a:cxnLst/>
            <a:rect r="r" b="b" t="t" l="l"/>
            <a:pathLst>
              <a:path h="2928991" w="10622003">
                <a:moveTo>
                  <a:pt x="0" y="0"/>
                </a:moveTo>
                <a:lnTo>
                  <a:pt x="10622002" y="0"/>
                </a:lnTo>
                <a:lnTo>
                  <a:pt x="10622002" y="2928991"/>
                </a:lnTo>
                <a:lnTo>
                  <a:pt x="0" y="2928991"/>
                </a:lnTo>
                <a:lnTo>
                  <a:pt x="0" y="0"/>
                </a:lnTo>
                <a:close/>
              </a:path>
            </a:pathLst>
          </a:custGeom>
          <a:blipFill>
            <a:blip r:embed="rId5"/>
            <a:stretch>
              <a:fillRect l="0" t="0" r="0" b="0"/>
            </a:stretch>
          </a:blipFill>
        </p:spPr>
      </p:sp>
      <p:sp>
        <p:nvSpPr>
          <p:cNvPr name="TextBox 6" id="6"/>
          <p:cNvSpPr txBox="true"/>
          <p:nvPr/>
        </p:nvSpPr>
        <p:spPr>
          <a:xfrm rot="0">
            <a:off x="8614456" y="962025"/>
            <a:ext cx="1752600"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LABELING</a:t>
            </a:r>
          </a:p>
        </p:txBody>
      </p:sp>
      <p:sp>
        <p:nvSpPr>
          <p:cNvPr name="TextBox 7" id="7"/>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16</a:t>
            </a:r>
          </a:p>
        </p:txBody>
      </p:sp>
      <p:sp>
        <p:nvSpPr>
          <p:cNvPr name="TextBox 8" id="8"/>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1686764" y="7127516"/>
            <a:ext cx="11502496" cy="5454100"/>
          </a:xfrm>
          <a:custGeom>
            <a:avLst/>
            <a:gdLst/>
            <a:ahLst/>
            <a:cxnLst/>
            <a:rect r="r" b="b" t="t" l="l"/>
            <a:pathLst>
              <a:path h="5454100" w="11502496">
                <a:moveTo>
                  <a:pt x="0" y="0"/>
                </a:moveTo>
                <a:lnTo>
                  <a:pt x="11502496" y="0"/>
                </a:lnTo>
                <a:lnTo>
                  <a:pt x="11502496" y="5454100"/>
                </a:lnTo>
                <a:lnTo>
                  <a:pt x="0" y="5454100"/>
                </a:lnTo>
                <a:lnTo>
                  <a:pt x="0" y="0"/>
                </a:lnTo>
                <a:close/>
              </a:path>
            </a:pathLst>
          </a:custGeom>
          <a:blipFill>
            <a:blip r:embed="rId3"/>
            <a:stretch>
              <a:fillRect l="0" t="0" r="0" b="0"/>
            </a:stretch>
          </a:blipFill>
        </p:spPr>
      </p:sp>
      <p:sp>
        <p:nvSpPr>
          <p:cNvPr name="TextBox 5" id="5"/>
          <p:cNvSpPr txBox="true"/>
          <p:nvPr/>
        </p:nvSpPr>
        <p:spPr>
          <a:xfrm rot="0">
            <a:off x="2976324" y="2393766"/>
            <a:ext cx="12537627" cy="5208905"/>
          </a:xfrm>
          <a:prstGeom prst="rect">
            <a:avLst/>
          </a:prstGeom>
        </p:spPr>
        <p:txBody>
          <a:bodyPr anchor="t" rtlCol="false" tIns="0" lIns="0" bIns="0" rIns="0">
            <a:spAutoFit/>
          </a:bodyPr>
          <a:lstStyle/>
          <a:p>
            <a:pPr algn="l">
              <a:lnSpc>
                <a:spcPts val="3220"/>
              </a:lnSpc>
              <a:spcBef>
                <a:spcPct val="0"/>
              </a:spcBef>
            </a:pPr>
          </a:p>
          <a:p>
            <a:pPr algn="l">
              <a:lnSpc>
                <a:spcPts val="3220"/>
              </a:lnSpc>
              <a:spcBef>
                <a:spcPct val="0"/>
              </a:spcBef>
            </a:pPr>
            <a:r>
              <a:rPr lang="en-US" sz="2300">
                <a:solidFill>
                  <a:srgbClr val="005182"/>
                </a:solidFill>
                <a:latin typeface="Arial"/>
                <a:ea typeface="Arial"/>
                <a:cs typeface="Arial"/>
                <a:sym typeface="Arial"/>
              </a:rPr>
              <a:t>1. The Consequence of Imbalance</a:t>
            </a:r>
          </a:p>
          <a:p>
            <a:pPr algn="l">
              <a:lnSpc>
                <a:spcPts val="3220"/>
              </a:lnSpc>
              <a:spcBef>
                <a:spcPct val="0"/>
              </a:spcBef>
            </a:pPr>
          </a:p>
          <a:p>
            <a:pPr algn="l">
              <a:lnSpc>
                <a:spcPts val="3220"/>
              </a:lnSpc>
              <a:spcBef>
                <a:spcPct val="0"/>
              </a:spcBef>
            </a:pPr>
            <a:r>
              <a:rPr lang="en-US" sz="2300">
                <a:solidFill>
                  <a:srgbClr val="005182"/>
                </a:solidFill>
                <a:latin typeface="Arial"/>
                <a:ea typeface="Arial"/>
                <a:cs typeface="Arial"/>
                <a:sym typeface="Arial"/>
              </a:rPr>
              <a:t>- Result: The model tends to ignore the rare Crisis Class, leading to a low Recall (the ability to correctly detect a crisis event).</a:t>
            </a:r>
          </a:p>
          <a:p>
            <a:pPr algn="l">
              <a:lnSpc>
                <a:spcPts val="3220"/>
              </a:lnSpc>
              <a:spcBef>
                <a:spcPct val="0"/>
              </a:spcBef>
            </a:pPr>
          </a:p>
          <a:p>
            <a:pPr algn="l">
              <a:lnSpc>
                <a:spcPts val="3220"/>
              </a:lnSpc>
              <a:spcBef>
                <a:spcPct val="0"/>
              </a:spcBef>
            </a:pPr>
            <a:r>
              <a:rPr lang="en-US" sz="2300">
                <a:solidFill>
                  <a:srgbClr val="005182"/>
                </a:solidFill>
                <a:latin typeface="Arial"/>
                <a:ea typeface="Arial"/>
                <a:cs typeface="Arial"/>
                <a:sym typeface="Arial"/>
              </a:rPr>
              <a:t>2. The Principle of Class Weighting</a:t>
            </a:r>
          </a:p>
          <a:p>
            <a:pPr algn="l">
              <a:lnSpc>
                <a:spcPts val="3220"/>
              </a:lnSpc>
              <a:spcBef>
                <a:spcPct val="0"/>
              </a:spcBef>
            </a:pPr>
          </a:p>
          <a:p>
            <a:pPr algn="l">
              <a:lnSpc>
                <a:spcPts val="3220"/>
              </a:lnSpc>
              <a:spcBef>
                <a:spcPct val="0"/>
              </a:spcBef>
            </a:pPr>
            <a:r>
              <a:rPr lang="en-US" sz="2300">
                <a:solidFill>
                  <a:srgbClr val="005182"/>
                </a:solidFill>
                <a:latin typeface="Arial"/>
                <a:ea typeface="Arial"/>
                <a:cs typeface="Arial"/>
                <a:sym typeface="Arial"/>
              </a:rPr>
              <a:t>- Objective: Adjust the algorithm to treat the misclassification of the Crisis Class as significantly more severe than the misclassification of the Normal Class.</a:t>
            </a:r>
          </a:p>
          <a:p>
            <a:pPr algn="l">
              <a:lnSpc>
                <a:spcPts val="3220"/>
              </a:lnSpc>
              <a:spcBef>
                <a:spcPct val="0"/>
              </a:spcBef>
            </a:pPr>
            <a:r>
              <a:rPr lang="en-US" sz="2300">
                <a:solidFill>
                  <a:srgbClr val="005182"/>
                </a:solidFill>
                <a:latin typeface="Arial"/>
                <a:ea typeface="Arial"/>
                <a:cs typeface="Arial"/>
                <a:sym typeface="Arial"/>
              </a:rPr>
              <a:t>- Method: Increase the weight assigned to the Minority Class (Crisis) and decrease the weight assigned to the Majority Class (Normal), thereby balancing their importance during the training process.</a:t>
            </a:r>
          </a:p>
        </p:txBody>
      </p:sp>
      <p:sp>
        <p:nvSpPr>
          <p:cNvPr name="TextBox 6" id="6"/>
          <p:cNvSpPr txBox="true"/>
          <p:nvPr/>
        </p:nvSpPr>
        <p:spPr>
          <a:xfrm rot="0">
            <a:off x="7345587" y="938435"/>
            <a:ext cx="3314700"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CLASS</a:t>
            </a:r>
            <a:r>
              <a:rPr lang="en-US" b="true" sz="2700">
                <a:solidFill>
                  <a:srgbClr val="005182"/>
                </a:solidFill>
                <a:latin typeface="Arial Bold"/>
                <a:ea typeface="Arial Bold"/>
                <a:cs typeface="Arial Bold"/>
                <a:sym typeface="Arial Bold"/>
              </a:rPr>
              <a:t> IMBALANCE</a:t>
            </a:r>
          </a:p>
        </p:txBody>
      </p:sp>
      <p:sp>
        <p:nvSpPr>
          <p:cNvPr name="TextBox 7" id="7"/>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17</a:t>
            </a:r>
          </a:p>
        </p:txBody>
      </p:sp>
      <p:sp>
        <p:nvSpPr>
          <p:cNvPr name="TextBox 8" id="8"/>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1686764" y="7127516"/>
            <a:ext cx="11502496" cy="5454100"/>
          </a:xfrm>
          <a:custGeom>
            <a:avLst/>
            <a:gdLst/>
            <a:ahLst/>
            <a:cxnLst/>
            <a:rect r="r" b="b" t="t" l="l"/>
            <a:pathLst>
              <a:path h="5454100" w="11502496">
                <a:moveTo>
                  <a:pt x="0" y="0"/>
                </a:moveTo>
                <a:lnTo>
                  <a:pt x="11502496" y="0"/>
                </a:lnTo>
                <a:lnTo>
                  <a:pt x="11502496"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2737760" y="2476503"/>
            <a:ext cx="13866980" cy="3865421"/>
          </a:xfrm>
          <a:custGeom>
            <a:avLst/>
            <a:gdLst/>
            <a:ahLst/>
            <a:cxnLst/>
            <a:rect r="r" b="b" t="t" l="l"/>
            <a:pathLst>
              <a:path h="3865421" w="13866980">
                <a:moveTo>
                  <a:pt x="0" y="0"/>
                </a:moveTo>
                <a:lnTo>
                  <a:pt x="13866981" y="0"/>
                </a:lnTo>
                <a:lnTo>
                  <a:pt x="13866981" y="3865420"/>
                </a:lnTo>
                <a:lnTo>
                  <a:pt x="0" y="3865420"/>
                </a:lnTo>
                <a:lnTo>
                  <a:pt x="0" y="0"/>
                </a:lnTo>
                <a:close/>
              </a:path>
            </a:pathLst>
          </a:custGeom>
          <a:blipFill>
            <a:blip r:embed="rId4"/>
            <a:stretch>
              <a:fillRect l="0" t="0" r="0" b="0"/>
            </a:stretch>
          </a:blipFill>
        </p:spPr>
      </p:sp>
      <p:sp>
        <p:nvSpPr>
          <p:cNvPr name="Freeform 6" id="6"/>
          <p:cNvSpPr/>
          <p:nvPr/>
        </p:nvSpPr>
        <p:spPr>
          <a:xfrm flipH="false" flipV="false" rot="0">
            <a:off x="4224681" y="6586331"/>
            <a:ext cx="10893140" cy="1737753"/>
          </a:xfrm>
          <a:custGeom>
            <a:avLst/>
            <a:gdLst/>
            <a:ahLst/>
            <a:cxnLst/>
            <a:rect r="r" b="b" t="t" l="l"/>
            <a:pathLst>
              <a:path h="1737753" w="10893140">
                <a:moveTo>
                  <a:pt x="0" y="0"/>
                </a:moveTo>
                <a:lnTo>
                  <a:pt x="10893140" y="0"/>
                </a:lnTo>
                <a:lnTo>
                  <a:pt x="10893140" y="1737753"/>
                </a:lnTo>
                <a:lnTo>
                  <a:pt x="0" y="1737753"/>
                </a:lnTo>
                <a:lnTo>
                  <a:pt x="0" y="0"/>
                </a:lnTo>
                <a:close/>
              </a:path>
            </a:pathLst>
          </a:custGeom>
          <a:blipFill>
            <a:blip r:embed="rId5"/>
            <a:stretch>
              <a:fillRect l="0" t="0" r="0" b="0"/>
            </a:stretch>
          </a:blipFill>
        </p:spPr>
      </p:sp>
      <p:sp>
        <p:nvSpPr>
          <p:cNvPr name="TextBox 7" id="7"/>
          <p:cNvSpPr txBox="true"/>
          <p:nvPr/>
        </p:nvSpPr>
        <p:spPr>
          <a:xfrm rot="0">
            <a:off x="7486650" y="1273174"/>
            <a:ext cx="3314700"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CLASS</a:t>
            </a:r>
            <a:r>
              <a:rPr lang="en-US" b="true" sz="2700">
                <a:solidFill>
                  <a:srgbClr val="005182"/>
                </a:solidFill>
                <a:latin typeface="Arial Bold"/>
                <a:ea typeface="Arial Bold"/>
                <a:cs typeface="Arial Bold"/>
                <a:sym typeface="Arial Bold"/>
              </a:rPr>
              <a:t> IMBALANCE</a:t>
            </a:r>
          </a:p>
        </p:txBody>
      </p:sp>
      <p:sp>
        <p:nvSpPr>
          <p:cNvPr name="TextBox 8" id="8"/>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18</a:t>
            </a:r>
          </a:p>
        </p:txBody>
      </p:sp>
      <p:sp>
        <p:nvSpPr>
          <p:cNvPr name="TextBox 9" id="9"/>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1686764" y="7127516"/>
            <a:ext cx="11502496" cy="5454100"/>
          </a:xfrm>
          <a:custGeom>
            <a:avLst/>
            <a:gdLst/>
            <a:ahLst/>
            <a:cxnLst/>
            <a:rect r="r" b="b" t="t" l="l"/>
            <a:pathLst>
              <a:path h="5454100" w="11502496">
                <a:moveTo>
                  <a:pt x="0" y="0"/>
                </a:moveTo>
                <a:lnTo>
                  <a:pt x="11502496" y="0"/>
                </a:lnTo>
                <a:lnTo>
                  <a:pt x="11502496"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4130520" y="6522175"/>
            <a:ext cx="10026961" cy="1837169"/>
          </a:xfrm>
          <a:custGeom>
            <a:avLst/>
            <a:gdLst/>
            <a:ahLst/>
            <a:cxnLst/>
            <a:rect r="r" b="b" t="t" l="l"/>
            <a:pathLst>
              <a:path h="1837169" w="10026961">
                <a:moveTo>
                  <a:pt x="0" y="0"/>
                </a:moveTo>
                <a:lnTo>
                  <a:pt x="10026960" y="0"/>
                </a:lnTo>
                <a:lnTo>
                  <a:pt x="10026960" y="1837169"/>
                </a:lnTo>
                <a:lnTo>
                  <a:pt x="0" y="1837169"/>
                </a:lnTo>
                <a:lnTo>
                  <a:pt x="0" y="0"/>
                </a:lnTo>
                <a:close/>
              </a:path>
            </a:pathLst>
          </a:custGeom>
          <a:blipFill>
            <a:blip r:embed="rId4"/>
            <a:stretch>
              <a:fillRect l="0" t="0" r="0" b="0"/>
            </a:stretch>
          </a:blipFill>
        </p:spPr>
      </p:sp>
      <p:sp>
        <p:nvSpPr>
          <p:cNvPr name="Freeform 6" id="6"/>
          <p:cNvSpPr/>
          <p:nvPr/>
        </p:nvSpPr>
        <p:spPr>
          <a:xfrm flipH="false" flipV="false" rot="0">
            <a:off x="5646142" y="2460519"/>
            <a:ext cx="6995717" cy="3321199"/>
          </a:xfrm>
          <a:custGeom>
            <a:avLst/>
            <a:gdLst/>
            <a:ahLst/>
            <a:cxnLst/>
            <a:rect r="r" b="b" t="t" l="l"/>
            <a:pathLst>
              <a:path h="3321199" w="6995717">
                <a:moveTo>
                  <a:pt x="0" y="0"/>
                </a:moveTo>
                <a:lnTo>
                  <a:pt x="6995716" y="0"/>
                </a:lnTo>
                <a:lnTo>
                  <a:pt x="6995716" y="3321199"/>
                </a:lnTo>
                <a:lnTo>
                  <a:pt x="0" y="3321199"/>
                </a:lnTo>
                <a:lnTo>
                  <a:pt x="0" y="0"/>
                </a:lnTo>
                <a:close/>
              </a:path>
            </a:pathLst>
          </a:custGeom>
          <a:blipFill>
            <a:blip r:embed="rId5"/>
            <a:stretch>
              <a:fillRect l="0" t="0" r="0" b="0"/>
            </a:stretch>
          </a:blipFill>
        </p:spPr>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19</a:t>
            </a:r>
          </a:p>
        </p:txBody>
      </p:sp>
      <p:sp>
        <p:nvSpPr>
          <p:cNvPr name="TextBox 8" id="8"/>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5486400" y="-75966638"/>
          <a:ext cx="7315200" cy="74390250"/>
        </p:xfrm>
        <a:graphic>
          <a:graphicData uri="http://schemas.openxmlformats.org/drawingml/2006/table">
            <a:tbl>
              <a:tblPr/>
              <a:tblGrid>
                <a:gridCol w="1219200"/>
                <a:gridCol w="1219200"/>
                <a:gridCol w="1219200"/>
                <a:gridCol w="1219200"/>
                <a:gridCol w="1219200"/>
                <a:gridCol w="1219200"/>
              </a:tblGrid>
              <a:tr h="74390250">
                <a:tc gridSpan="6">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grpSp>
        <p:nvGrpSpPr>
          <p:cNvPr name="Group 5" id="5"/>
          <p:cNvGrpSpPr/>
          <p:nvPr/>
        </p:nvGrpSpPr>
        <p:grpSpPr>
          <a:xfrm rot="0">
            <a:off x="9691756" y="3280194"/>
            <a:ext cx="3341866" cy="4087455"/>
            <a:chOff x="0" y="0"/>
            <a:chExt cx="13522394" cy="16539320"/>
          </a:xfrm>
        </p:grpSpPr>
        <p:sp>
          <p:nvSpPr>
            <p:cNvPr name="Freeform 6" id="6"/>
            <p:cNvSpPr/>
            <p:nvPr/>
          </p:nvSpPr>
          <p:spPr>
            <a:xfrm flipH="false" flipV="false" rot="0">
              <a:off x="0" y="0"/>
              <a:ext cx="13522395" cy="16539319"/>
            </a:xfrm>
            <a:custGeom>
              <a:avLst/>
              <a:gdLst/>
              <a:ahLst/>
              <a:cxnLst/>
              <a:rect r="r" b="b" t="t" l="l"/>
              <a:pathLst>
                <a:path h="16539319" w="13522395">
                  <a:moveTo>
                    <a:pt x="6761197" y="0"/>
                  </a:moveTo>
                  <a:cubicBezTo>
                    <a:pt x="3027091" y="0"/>
                    <a:pt x="0" y="3702453"/>
                    <a:pt x="0" y="8269660"/>
                  </a:cubicBezTo>
                  <a:cubicBezTo>
                    <a:pt x="0" y="12836867"/>
                    <a:pt x="3027091" y="16539319"/>
                    <a:pt x="6761197" y="16539319"/>
                  </a:cubicBezTo>
                  <a:cubicBezTo>
                    <a:pt x="10495303" y="16539319"/>
                    <a:pt x="13522395" y="12836867"/>
                    <a:pt x="13522395" y="8269660"/>
                  </a:cubicBezTo>
                  <a:cubicBezTo>
                    <a:pt x="13522395" y="3702453"/>
                    <a:pt x="10495303" y="0"/>
                    <a:pt x="6761197" y="0"/>
                  </a:cubicBezTo>
                  <a:close/>
                </a:path>
              </a:pathLst>
            </a:custGeom>
            <a:blipFill>
              <a:blip r:embed="rId4"/>
              <a:stretch>
                <a:fillRect l="-11155" t="0" r="-11155" b="0"/>
              </a:stretch>
            </a:blipFill>
          </p:spPr>
        </p:sp>
      </p:grpSp>
      <p:sp>
        <p:nvSpPr>
          <p:cNvPr name="Freeform 7" id="7"/>
          <p:cNvSpPr/>
          <p:nvPr/>
        </p:nvSpPr>
        <p:spPr>
          <a:xfrm flipH="true" flipV="true" rot="0">
            <a:off x="8615241" y="-1400618"/>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grpSp>
        <p:nvGrpSpPr>
          <p:cNvPr name="Group 8" id="8"/>
          <p:cNvGrpSpPr/>
          <p:nvPr/>
        </p:nvGrpSpPr>
        <p:grpSpPr>
          <a:xfrm rot="0">
            <a:off x="1028700" y="3280194"/>
            <a:ext cx="3433311" cy="4087455"/>
            <a:chOff x="0" y="0"/>
            <a:chExt cx="13892416" cy="16539320"/>
          </a:xfrm>
        </p:grpSpPr>
        <p:sp>
          <p:nvSpPr>
            <p:cNvPr name="Freeform 9" id="9"/>
            <p:cNvSpPr/>
            <p:nvPr/>
          </p:nvSpPr>
          <p:spPr>
            <a:xfrm flipH="false" flipV="false" rot="0">
              <a:off x="0" y="0"/>
              <a:ext cx="13892416" cy="16539319"/>
            </a:xfrm>
            <a:custGeom>
              <a:avLst/>
              <a:gdLst/>
              <a:ahLst/>
              <a:cxnLst/>
              <a:rect r="r" b="b" t="t" l="l"/>
              <a:pathLst>
                <a:path h="16539319" w="13892416">
                  <a:moveTo>
                    <a:pt x="6946208" y="0"/>
                  </a:moveTo>
                  <a:cubicBezTo>
                    <a:pt x="3109923" y="0"/>
                    <a:pt x="0" y="3702453"/>
                    <a:pt x="0" y="8269660"/>
                  </a:cubicBezTo>
                  <a:cubicBezTo>
                    <a:pt x="0" y="12836867"/>
                    <a:pt x="3109923" y="16539319"/>
                    <a:pt x="6946208" y="16539319"/>
                  </a:cubicBezTo>
                  <a:cubicBezTo>
                    <a:pt x="10782493" y="16539319"/>
                    <a:pt x="13892416" y="12836867"/>
                    <a:pt x="13892416" y="8269660"/>
                  </a:cubicBezTo>
                  <a:cubicBezTo>
                    <a:pt x="13892416" y="3702453"/>
                    <a:pt x="10782493" y="0"/>
                    <a:pt x="6946208" y="0"/>
                  </a:cubicBezTo>
                  <a:close/>
                </a:path>
              </a:pathLst>
            </a:custGeom>
            <a:blipFill>
              <a:blip r:embed="rId5"/>
              <a:stretch>
                <a:fillRect l="0" t="-10756" r="0" b="-10756"/>
              </a:stretch>
            </a:blipFill>
          </p:spPr>
        </p:sp>
      </p:grpSp>
      <p:grpSp>
        <p:nvGrpSpPr>
          <p:cNvPr name="Group 10" id="10"/>
          <p:cNvGrpSpPr/>
          <p:nvPr/>
        </p:nvGrpSpPr>
        <p:grpSpPr>
          <a:xfrm rot="0">
            <a:off x="5387865" y="3280194"/>
            <a:ext cx="3341866" cy="4087455"/>
            <a:chOff x="0" y="0"/>
            <a:chExt cx="13522394" cy="16539320"/>
          </a:xfrm>
        </p:grpSpPr>
        <p:sp>
          <p:nvSpPr>
            <p:cNvPr name="Freeform 11" id="11"/>
            <p:cNvSpPr/>
            <p:nvPr/>
          </p:nvSpPr>
          <p:spPr>
            <a:xfrm flipH="false" flipV="false" rot="0">
              <a:off x="0" y="0"/>
              <a:ext cx="13522395" cy="16539319"/>
            </a:xfrm>
            <a:custGeom>
              <a:avLst/>
              <a:gdLst/>
              <a:ahLst/>
              <a:cxnLst/>
              <a:rect r="r" b="b" t="t" l="l"/>
              <a:pathLst>
                <a:path h="16539319" w="13522395">
                  <a:moveTo>
                    <a:pt x="6761197" y="0"/>
                  </a:moveTo>
                  <a:cubicBezTo>
                    <a:pt x="3027091" y="0"/>
                    <a:pt x="0" y="3702453"/>
                    <a:pt x="0" y="8269660"/>
                  </a:cubicBezTo>
                  <a:cubicBezTo>
                    <a:pt x="0" y="12836867"/>
                    <a:pt x="3027091" y="16539319"/>
                    <a:pt x="6761197" y="16539319"/>
                  </a:cubicBezTo>
                  <a:cubicBezTo>
                    <a:pt x="10495303" y="16539319"/>
                    <a:pt x="13522395" y="12836867"/>
                    <a:pt x="13522395" y="8269660"/>
                  </a:cubicBezTo>
                  <a:cubicBezTo>
                    <a:pt x="13522395" y="3702453"/>
                    <a:pt x="10495303" y="0"/>
                    <a:pt x="6761197" y="0"/>
                  </a:cubicBezTo>
                  <a:close/>
                </a:path>
              </a:pathLst>
            </a:custGeom>
            <a:blipFill>
              <a:blip r:embed="rId6"/>
              <a:stretch>
                <a:fillRect l="-2669" t="0" r="-2669" b="0"/>
              </a:stretch>
            </a:blipFill>
          </p:spPr>
        </p:sp>
      </p:grpSp>
      <p:grpSp>
        <p:nvGrpSpPr>
          <p:cNvPr name="Group 12" id="12"/>
          <p:cNvGrpSpPr/>
          <p:nvPr/>
        </p:nvGrpSpPr>
        <p:grpSpPr>
          <a:xfrm rot="0">
            <a:off x="13997805" y="3280194"/>
            <a:ext cx="3341866" cy="4087455"/>
            <a:chOff x="0" y="0"/>
            <a:chExt cx="13522394" cy="16539320"/>
          </a:xfrm>
        </p:grpSpPr>
        <p:sp>
          <p:nvSpPr>
            <p:cNvPr name="Freeform 13" id="13"/>
            <p:cNvSpPr/>
            <p:nvPr/>
          </p:nvSpPr>
          <p:spPr>
            <a:xfrm flipH="false" flipV="false" rot="0">
              <a:off x="0" y="0"/>
              <a:ext cx="13522395" cy="16539319"/>
            </a:xfrm>
            <a:custGeom>
              <a:avLst/>
              <a:gdLst/>
              <a:ahLst/>
              <a:cxnLst/>
              <a:rect r="r" b="b" t="t" l="l"/>
              <a:pathLst>
                <a:path h="16539319" w="13522395">
                  <a:moveTo>
                    <a:pt x="6761197" y="0"/>
                  </a:moveTo>
                  <a:cubicBezTo>
                    <a:pt x="3027091" y="0"/>
                    <a:pt x="0" y="3702453"/>
                    <a:pt x="0" y="8269660"/>
                  </a:cubicBezTo>
                  <a:cubicBezTo>
                    <a:pt x="0" y="12836867"/>
                    <a:pt x="3027091" y="16539319"/>
                    <a:pt x="6761197" y="16539319"/>
                  </a:cubicBezTo>
                  <a:cubicBezTo>
                    <a:pt x="10495303" y="16539319"/>
                    <a:pt x="13522395" y="12836867"/>
                    <a:pt x="13522395" y="8269660"/>
                  </a:cubicBezTo>
                  <a:cubicBezTo>
                    <a:pt x="13522395" y="3702453"/>
                    <a:pt x="10495303" y="0"/>
                    <a:pt x="6761197" y="0"/>
                  </a:cubicBezTo>
                  <a:close/>
                </a:path>
              </a:pathLst>
            </a:custGeom>
            <a:blipFill>
              <a:blip r:embed="rId7"/>
              <a:stretch>
                <a:fillRect l="0" t="-4506" r="0" b="-4506"/>
              </a:stretch>
            </a:blipFill>
          </p:spPr>
        </p:sp>
      </p:grpSp>
      <p:sp>
        <p:nvSpPr>
          <p:cNvPr name="TextBox 14" id="14"/>
          <p:cNvSpPr txBox="true"/>
          <p:nvPr/>
        </p:nvSpPr>
        <p:spPr>
          <a:xfrm rot="0">
            <a:off x="6848533" y="-718"/>
            <a:ext cx="4514156" cy="1327150"/>
          </a:xfrm>
          <a:prstGeom prst="rect">
            <a:avLst/>
          </a:prstGeom>
        </p:spPr>
        <p:txBody>
          <a:bodyPr anchor="t" rtlCol="false" tIns="0" lIns="0" bIns="0" rIns="0">
            <a:spAutoFit/>
          </a:bodyPr>
          <a:lstStyle/>
          <a:p>
            <a:pPr algn="ctr">
              <a:lnSpc>
                <a:spcPts val="9799"/>
              </a:lnSpc>
              <a:spcBef>
                <a:spcPct val="0"/>
              </a:spcBef>
            </a:pPr>
            <a:r>
              <a:rPr lang="en-US" sz="6999" spc="1175">
                <a:solidFill>
                  <a:srgbClr val="005182"/>
                </a:solidFill>
                <a:latin typeface="Chunk Five"/>
                <a:ea typeface="Chunk Five"/>
                <a:cs typeface="Chunk Five"/>
                <a:sym typeface="Chunk Five"/>
              </a:rPr>
              <a:t>Member</a:t>
            </a:r>
          </a:p>
        </p:txBody>
      </p:sp>
      <p:sp>
        <p:nvSpPr>
          <p:cNvPr name="TextBox 15" id="15"/>
          <p:cNvSpPr txBox="true"/>
          <p:nvPr/>
        </p:nvSpPr>
        <p:spPr>
          <a:xfrm rot="0">
            <a:off x="9144279" y="1927644"/>
            <a:ext cx="4436819" cy="1066800"/>
          </a:xfrm>
          <a:prstGeom prst="rect">
            <a:avLst/>
          </a:prstGeom>
        </p:spPr>
        <p:txBody>
          <a:bodyPr anchor="t" rtlCol="false" tIns="0" lIns="0" bIns="0" rIns="0">
            <a:spAutoFit/>
          </a:bodyPr>
          <a:lstStyle/>
          <a:p>
            <a:pPr algn="ctr">
              <a:lnSpc>
                <a:spcPts val="4200"/>
              </a:lnSpc>
            </a:pPr>
            <a:r>
              <a:rPr lang="en-US" sz="3000" b="true">
                <a:solidFill>
                  <a:srgbClr val="005182"/>
                </a:solidFill>
                <a:latin typeface="Arial Bold"/>
                <a:ea typeface="Arial Bold"/>
                <a:cs typeface="Arial Bold"/>
                <a:sym typeface="Arial Bold"/>
              </a:rPr>
              <a:t>Nguyen Thanh An</a:t>
            </a:r>
          </a:p>
          <a:p>
            <a:pPr algn="ctr">
              <a:lnSpc>
                <a:spcPts val="4200"/>
              </a:lnSpc>
              <a:spcBef>
                <a:spcPct val="0"/>
              </a:spcBef>
            </a:pPr>
            <a:r>
              <a:rPr lang="en-US" b="true" sz="3000">
                <a:solidFill>
                  <a:srgbClr val="005182"/>
                </a:solidFill>
                <a:latin typeface="Arial Bold"/>
                <a:ea typeface="Arial Bold"/>
                <a:cs typeface="Arial Bold"/>
                <a:sym typeface="Arial Bold"/>
              </a:rPr>
              <a:t>22133002</a:t>
            </a:r>
          </a:p>
        </p:txBody>
      </p:sp>
      <p:sp>
        <p:nvSpPr>
          <p:cNvPr name="TextBox 16" id="16"/>
          <p:cNvSpPr txBox="true"/>
          <p:nvPr/>
        </p:nvSpPr>
        <p:spPr>
          <a:xfrm rot="0">
            <a:off x="5251372" y="7558061"/>
            <a:ext cx="3614852" cy="1066800"/>
          </a:xfrm>
          <a:prstGeom prst="rect">
            <a:avLst/>
          </a:prstGeom>
        </p:spPr>
        <p:txBody>
          <a:bodyPr anchor="t" rtlCol="false" tIns="0" lIns="0" bIns="0" rIns="0">
            <a:spAutoFit/>
          </a:bodyPr>
          <a:lstStyle/>
          <a:p>
            <a:pPr algn="ctr">
              <a:lnSpc>
                <a:spcPts val="4200"/>
              </a:lnSpc>
            </a:pPr>
            <a:r>
              <a:rPr lang="en-US" sz="3000" b="true">
                <a:solidFill>
                  <a:srgbClr val="005182"/>
                </a:solidFill>
                <a:latin typeface="Arial Bold"/>
                <a:ea typeface="Arial Bold"/>
                <a:cs typeface="Arial Bold"/>
                <a:sym typeface="Arial Bold"/>
              </a:rPr>
              <a:t>Duong Minh Hieu</a:t>
            </a:r>
          </a:p>
          <a:p>
            <a:pPr algn="ctr">
              <a:lnSpc>
                <a:spcPts val="4200"/>
              </a:lnSpc>
              <a:spcBef>
                <a:spcPct val="0"/>
              </a:spcBef>
            </a:pPr>
            <a:r>
              <a:rPr lang="en-US" b="true" sz="3000">
                <a:solidFill>
                  <a:srgbClr val="005182"/>
                </a:solidFill>
                <a:latin typeface="Arial Bold"/>
                <a:ea typeface="Arial Bold"/>
                <a:cs typeface="Arial Bold"/>
                <a:sym typeface="Arial Bold"/>
              </a:rPr>
              <a:t>22133018</a:t>
            </a:r>
          </a:p>
        </p:txBody>
      </p:sp>
      <p:sp>
        <p:nvSpPr>
          <p:cNvPr name="TextBox 17" id="17"/>
          <p:cNvSpPr txBox="true"/>
          <p:nvPr/>
        </p:nvSpPr>
        <p:spPr>
          <a:xfrm rot="0">
            <a:off x="13316366" y="7577199"/>
            <a:ext cx="4704743" cy="1066800"/>
          </a:xfrm>
          <a:prstGeom prst="rect">
            <a:avLst/>
          </a:prstGeom>
        </p:spPr>
        <p:txBody>
          <a:bodyPr anchor="t" rtlCol="false" tIns="0" lIns="0" bIns="0" rIns="0">
            <a:spAutoFit/>
          </a:bodyPr>
          <a:lstStyle/>
          <a:p>
            <a:pPr algn="ctr">
              <a:lnSpc>
                <a:spcPts val="4200"/>
              </a:lnSpc>
            </a:pPr>
            <a:r>
              <a:rPr lang="en-US" sz="3000" b="true">
                <a:solidFill>
                  <a:srgbClr val="005182"/>
                </a:solidFill>
                <a:latin typeface="Arial Bold"/>
                <a:ea typeface="Arial Bold"/>
                <a:cs typeface="Arial Bold"/>
                <a:sym typeface="Arial Bold"/>
              </a:rPr>
              <a:t>Truong Trong Đai Long</a:t>
            </a:r>
          </a:p>
          <a:p>
            <a:pPr algn="ctr">
              <a:lnSpc>
                <a:spcPts val="4200"/>
              </a:lnSpc>
              <a:spcBef>
                <a:spcPct val="0"/>
              </a:spcBef>
            </a:pPr>
            <a:r>
              <a:rPr lang="en-US" b="true" sz="3000">
                <a:solidFill>
                  <a:srgbClr val="005182"/>
                </a:solidFill>
                <a:latin typeface="Arial Bold"/>
                <a:ea typeface="Arial Bold"/>
                <a:cs typeface="Arial Bold"/>
                <a:sym typeface="Arial Bold"/>
              </a:rPr>
              <a:t> 22133033</a:t>
            </a:r>
          </a:p>
        </p:txBody>
      </p:sp>
      <p:sp>
        <p:nvSpPr>
          <p:cNvPr name="TextBox 18" id="18"/>
          <p:cNvSpPr txBox="true"/>
          <p:nvPr/>
        </p:nvSpPr>
        <p:spPr>
          <a:xfrm rot="0">
            <a:off x="493230" y="1927644"/>
            <a:ext cx="4504250" cy="1066800"/>
          </a:xfrm>
          <a:prstGeom prst="rect">
            <a:avLst/>
          </a:prstGeom>
        </p:spPr>
        <p:txBody>
          <a:bodyPr anchor="t" rtlCol="false" tIns="0" lIns="0" bIns="0" rIns="0">
            <a:spAutoFit/>
          </a:bodyPr>
          <a:lstStyle/>
          <a:p>
            <a:pPr algn="ctr">
              <a:lnSpc>
                <a:spcPts val="4200"/>
              </a:lnSpc>
            </a:pPr>
            <a:r>
              <a:rPr lang="en-US" sz="3000" b="true">
                <a:solidFill>
                  <a:srgbClr val="005182"/>
                </a:solidFill>
                <a:latin typeface="Arial Bold"/>
                <a:ea typeface="Arial Bold"/>
                <a:cs typeface="Arial Bold"/>
                <a:sym typeface="Arial Bold"/>
              </a:rPr>
              <a:t>Nguyen Đuc Cao Thang</a:t>
            </a:r>
          </a:p>
          <a:p>
            <a:pPr algn="ctr">
              <a:lnSpc>
                <a:spcPts val="4200"/>
              </a:lnSpc>
              <a:spcBef>
                <a:spcPct val="0"/>
              </a:spcBef>
            </a:pPr>
            <a:r>
              <a:rPr lang="en-US" b="true" sz="3000">
                <a:solidFill>
                  <a:srgbClr val="005182"/>
                </a:solidFill>
                <a:latin typeface="Arial Bold"/>
                <a:ea typeface="Arial Bold"/>
                <a:cs typeface="Arial Bold"/>
                <a:sym typeface="Arial Bold"/>
              </a:rPr>
              <a:t> 22133053</a:t>
            </a:r>
          </a:p>
        </p:txBody>
      </p:sp>
      <p:sp>
        <p:nvSpPr>
          <p:cNvPr name="TextBox 19" id="19"/>
          <p:cNvSpPr txBox="true"/>
          <p:nvPr/>
        </p:nvSpPr>
        <p:spPr>
          <a:xfrm rot="0">
            <a:off x="17707280" y="9340216"/>
            <a:ext cx="433268"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9792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3645685" y="2168343"/>
            <a:ext cx="10806131" cy="7267123"/>
          </a:xfrm>
          <a:custGeom>
            <a:avLst/>
            <a:gdLst/>
            <a:ahLst/>
            <a:cxnLst/>
            <a:rect r="r" b="b" t="t" l="l"/>
            <a:pathLst>
              <a:path h="7267123" w="10806131">
                <a:moveTo>
                  <a:pt x="0" y="0"/>
                </a:moveTo>
                <a:lnTo>
                  <a:pt x="10806130" y="0"/>
                </a:lnTo>
                <a:lnTo>
                  <a:pt x="10806130" y="7267123"/>
                </a:lnTo>
                <a:lnTo>
                  <a:pt x="0" y="7267123"/>
                </a:lnTo>
                <a:lnTo>
                  <a:pt x="0" y="0"/>
                </a:lnTo>
                <a:close/>
              </a:path>
            </a:pathLst>
          </a:custGeom>
          <a:blipFill>
            <a:blip r:embed="rId4"/>
            <a:stretch>
              <a:fillRect l="0" t="0" r="0" b="0"/>
            </a:stretch>
          </a:blipFill>
        </p:spPr>
      </p:sp>
      <p:sp>
        <p:nvSpPr>
          <p:cNvPr name="TextBox 6" id="6"/>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20</a:t>
            </a:r>
          </a:p>
        </p:txBody>
      </p:sp>
      <p:sp>
        <p:nvSpPr>
          <p:cNvPr name="TextBox 7" id="7"/>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
        <p:nvSpPr>
          <p:cNvPr name="Freeform 4" id="4"/>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5" id="5"/>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6" id="6"/>
          <p:cNvSpPr/>
          <p:nvPr/>
        </p:nvSpPr>
        <p:spPr>
          <a:xfrm flipH="false" flipV="false" rot="0">
            <a:off x="3952011" y="3010055"/>
            <a:ext cx="10383977" cy="5422744"/>
          </a:xfrm>
          <a:custGeom>
            <a:avLst/>
            <a:gdLst/>
            <a:ahLst/>
            <a:cxnLst/>
            <a:rect r="r" b="b" t="t" l="l"/>
            <a:pathLst>
              <a:path h="5422744" w="10383977">
                <a:moveTo>
                  <a:pt x="0" y="0"/>
                </a:moveTo>
                <a:lnTo>
                  <a:pt x="10383978" y="0"/>
                </a:lnTo>
                <a:lnTo>
                  <a:pt x="10383978" y="5422744"/>
                </a:lnTo>
                <a:lnTo>
                  <a:pt x="0" y="5422744"/>
                </a:lnTo>
                <a:lnTo>
                  <a:pt x="0" y="0"/>
                </a:lnTo>
                <a:close/>
              </a:path>
            </a:pathLst>
          </a:custGeom>
          <a:blipFill>
            <a:blip r:embed="rId4"/>
            <a:stretch>
              <a:fillRect l="0" t="0" r="0" b="0"/>
            </a:stretch>
          </a:blipFill>
        </p:spPr>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5" id="5"/>
          <p:cNvSpPr txBox="true"/>
          <p:nvPr/>
        </p:nvSpPr>
        <p:spPr>
          <a:xfrm rot="0">
            <a:off x="7858274" y="1646396"/>
            <a:ext cx="2571452"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FUTURE</a:t>
            </a:r>
            <a:r>
              <a:rPr lang="en-US" b="true" sz="2700">
                <a:solidFill>
                  <a:srgbClr val="005182"/>
                </a:solidFill>
                <a:latin typeface="Arial Bold"/>
                <a:ea typeface="Arial Bold"/>
                <a:cs typeface="Arial Bold"/>
                <a:sym typeface="Arial Bold"/>
              </a:rPr>
              <a:t> WORK</a:t>
            </a:r>
          </a:p>
        </p:txBody>
      </p:sp>
      <p:sp>
        <p:nvSpPr>
          <p:cNvPr name="TextBox 6" id="6"/>
          <p:cNvSpPr txBox="true"/>
          <p:nvPr/>
        </p:nvSpPr>
        <p:spPr>
          <a:xfrm rot="0">
            <a:off x="3612043" y="3953724"/>
            <a:ext cx="11251740" cy="1608455"/>
          </a:xfrm>
          <a:prstGeom prst="rect">
            <a:avLst/>
          </a:prstGeom>
        </p:spPr>
        <p:txBody>
          <a:bodyPr anchor="t" rtlCol="false" tIns="0" lIns="0" bIns="0" rIns="0">
            <a:spAutoFit/>
          </a:bodyPr>
          <a:lstStyle/>
          <a:p>
            <a:pPr algn="ctr">
              <a:lnSpc>
                <a:spcPts val="3220"/>
              </a:lnSpc>
              <a:spcBef>
                <a:spcPct val="0"/>
              </a:spcBef>
            </a:pPr>
            <a:r>
              <a:rPr lang="en-US" b="true" sz="2300">
                <a:solidFill>
                  <a:srgbClr val="005182"/>
                </a:solidFill>
                <a:latin typeface="Arial Bold"/>
                <a:ea typeface="Arial Bold"/>
                <a:cs typeface="Arial Bold"/>
                <a:sym typeface="Arial Bold"/>
              </a:rPr>
              <a:t>Real-t</a:t>
            </a:r>
            <a:r>
              <a:rPr lang="en-US" b="true" sz="2300">
                <a:solidFill>
                  <a:srgbClr val="005182"/>
                </a:solidFill>
                <a:latin typeface="Arial Bold"/>
                <a:ea typeface="Arial Bold"/>
                <a:cs typeface="Arial Bold"/>
                <a:sym typeface="Arial Bold"/>
              </a:rPr>
              <a:t>ime Implementation: </a:t>
            </a:r>
            <a:r>
              <a:rPr lang="en-US" sz="2300">
                <a:solidFill>
                  <a:srgbClr val="005182"/>
                </a:solidFill>
                <a:latin typeface="Arial"/>
                <a:ea typeface="Arial"/>
                <a:cs typeface="Arial"/>
                <a:sym typeface="Arial"/>
              </a:rPr>
              <a:t>Develop the model into a Real-time Aviation Crisis Monitoring System, enabling instantaneous alerts when key indicators cross defined risk thresholds.</a:t>
            </a:r>
          </a:p>
          <a:p>
            <a:pPr algn="ctr">
              <a:lnSpc>
                <a:spcPts val="3220"/>
              </a:lnSpc>
              <a:spcBef>
                <a:spcPct val="0"/>
              </a:spcBef>
            </a:pPr>
          </a:p>
        </p:txBody>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22</a:t>
            </a:r>
          </a:p>
        </p:txBody>
      </p:sp>
      <p:sp>
        <p:nvSpPr>
          <p:cNvPr name="TextBox 8" id="8"/>
          <p:cNvSpPr txBox="true"/>
          <p:nvPr/>
        </p:nvSpPr>
        <p:spPr>
          <a:xfrm rot="0">
            <a:off x="-2496801" y="279401"/>
            <a:ext cx="12486851" cy="1403348"/>
          </a:xfrm>
          <a:prstGeom prst="rect">
            <a:avLst/>
          </a:prstGeom>
        </p:spPr>
        <p:txBody>
          <a:bodyPr anchor="t" rtlCol="false" tIns="0" lIns="0" bIns="0" rIns="0">
            <a:spAutoFit/>
          </a:bodyPr>
          <a:lstStyle/>
          <a:p>
            <a:pPr algn="ctr">
              <a:lnSpc>
                <a:spcPts val="5600"/>
              </a:lnSpc>
            </a:pPr>
            <a:r>
              <a:rPr lang="en-US" sz="4000" b="true">
                <a:solidFill>
                  <a:srgbClr val="005182"/>
                </a:solidFill>
                <a:latin typeface="Arial Bold"/>
                <a:ea typeface="Arial Bold"/>
                <a:cs typeface="Arial Bold"/>
                <a:sym typeface="Arial Bold"/>
              </a:rPr>
              <a:t>4.2  Crisis Prediction Model </a:t>
            </a:r>
          </a:p>
          <a:p>
            <a:pPr algn="ctr">
              <a:lnSpc>
                <a:spcPts val="5600"/>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5" id="5"/>
          <p:cNvSpPr txBox="true"/>
          <p:nvPr/>
        </p:nvSpPr>
        <p:spPr>
          <a:xfrm rot="0">
            <a:off x="1790091" y="2241728"/>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Context &amp; Challenge</a:t>
            </a:r>
          </a:p>
        </p:txBody>
      </p:sp>
      <p:sp>
        <p:nvSpPr>
          <p:cNvPr name="TextBox 6" id="6"/>
          <p:cNvSpPr txBox="true"/>
          <p:nvPr/>
        </p:nvSpPr>
        <p:spPr>
          <a:xfrm rot="0">
            <a:off x="2496054" y="3280303"/>
            <a:ext cx="11784798" cy="2379345"/>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005182"/>
                </a:solidFill>
                <a:latin typeface="Arial"/>
                <a:ea typeface="Arial"/>
                <a:cs typeface="Arial"/>
                <a:sym typeface="Arial"/>
              </a:rPr>
              <a:t>Key Question: What drives an airline’s market share on a specific route?</a:t>
            </a:r>
          </a:p>
          <a:p>
            <a:pPr algn="l" marL="582930" indent="-291465" lvl="1">
              <a:lnSpc>
                <a:spcPts val="3779"/>
              </a:lnSpc>
              <a:buFont typeface="Arial"/>
              <a:buChar char="•"/>
            </a:pPr>
            <a:r>
              <a:rPr lang="en-US" sz="2700">
                <a:solidFill>
                  <a:srgbClr val="005182"/>
                </a:solidFill>
                <a:latin typeface="Arial"/>
                <a:ea typeface="Arial"/>
                <a:cs typeface="Arial"/>
                <a:sym typeface="Arial"/>
              </a:rPr>
              <a:t>Surprising Insight: Cheapest fare ≠ Highest market share!</a:t>
            </a:r>
          </a:p>
          <a:p>
            <a:pPr algn="l" marL="582930" indent="-291465" lvl="1">
              <a:lnSpc>
                <a:spcPts val="3779"/>
              </a:lnSpc>
              <a:buFont typeface="Arial"/>
              <a:buChar char="•"/>
            </a:pPr>
            <a:r>
              <a:rPr lang="en-US" sz="2700">
                <a:solidFill>
                  <a:srgbClr val="005182"/>
                </a:solidFill>
                <a:latin typeface="Arial"/>
                <a:ea typeface="Arial"/>
                <a:cs typeface="Arial"/>
                <a:sym typeface="Arial"/>
              </a:rPr>
              <a:t>Challenge: Market share depends on price, distance, seasonality, and competitors.</a:t>
            </a:r>
          </a:p>
          <a:p>
            <a:pPr algn="l">
              <a:lnSpc>
                <a:spcPts val="3779"/>
              </a:lnSpc>
              <a:spcBef>
                <a:spcPct val="0"/>
              </a:spcBef>
            </a:pPr>
          </a:p>
        </p:txBody>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23</a:t>
            </a:r>
          </a:p>
        </p:txBody>
      </p:sp>
      <p:sp>
        <p:nvSpPr>
          <p:cNvPr name="TextBox 8" id="8"/>
          <p:cNvSpPr txBox="true"/>
          <p:nvPr/>
        </p:nvSpPr>
        <p:spPr>
          <a:xfrm rot="0">
            <a:off x="1028700" y="763313"/>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1024958" y="-1698350"/>
            <a:ext cx="11853417" cy="5315121"/>
          </a:xfrm>
          <a:custGeom>
            <a:avLst/>
            <a:gdLst/>
            <a:ahLst/>
            <a:cxnLst/>
            <a:rect r="r" b="b" t="t" l="l"/>
            <a:pathLst>
              <a:path h="5315121" w="11853417">
                <a:moveTo>
                  <a:pt x="11853417" y="5315121"/>
                </a:moveTo>
                <a:lnTo>
                  <a:pt x="0" y="5315121"/>
                </a:lnTo>
                <a:lnTo>
                  <a:pt x="0" y="0"/>
                </a:lnTo>
                <a:lnTo>
                  <a:pt x="11853417" y="0"/>
                </a:lnTo>
                <a:lnTo>
                  <a:pt x="11853417" y="5315121"/>
                </a:lnTo>
                <a:close/>
              </a:path>
            </a:pathLst>
          </a:custGeom>
          <a:blipFill>
            <a:blip r:embed="rId2"/>
            <a:stretch>
              <a:fillRect l="0" t="-5745"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10163714" y="1009995"/>
            <a:ext cx="7095586" cy="8513913"/>
          </a:xfrm>
          <a:custGeom>
            <a:avLst/>
            <a:gdLst/>
            <a:ahLst/>
            <a:cxnLst/>
            <a:rect r="r" b="b" t="t" l="l"/>
            <a:pathLst>
              <a:path h="8513913" w="7095586">
                <a:moveTo>
                  <a:pt x="0" y="0"/>
                </a:moveTo>
                <a:lnTo>
                  <a:pt x="7095586" y="0"/>
                </a:lnTo>
                <a:lnTo>
                  <a:pt x="7095586" y="8513913"/>
                </a:lnTo>
                <a:lnTo>
                  <a:pt x="0" y="8513913"/>
                </a:lnTo>
                <a:lnTo>
                  <a:pt x="0" y="0"/>
                </a:lnTo>
                <a:close/>
              </a:path>
            </a:pathLst>
          </a:custGeom>
          <a:blipFill>
            <a:blip r:embed="rId3"/>
            <a:stretch>
              <a:fillRect l="0" t="0" r="-3340" b="0"/>
            </a:stretch>
          </a:blipFill>
        </p:spPr>
      </p:sp>
      <p:sp>
        <p:nvSpPr>
          <p:cNvPr name="TextBox 5" id="5"/>
          <p:cNvSpPr txBox="true"/>
          <p:nvPr/>
        </p:nvSpPr>
        <p:spPr>
          <a:xfrm rot="0">
            <a:off x="1366757" y="2060459"/>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Feature Engineering Strategy</a:t>
            </a:r>
          </a:p>
        </p:txBody>
      </p:sp>
      <p:sp>
        <p:nvSpPr>
          <p:cNvPr name="TextBox 6" id="6"/>
          <p:cNvSpPr txBox="true"/>
          <p:nvPr/>
        </p:nvSpPr>
        <p:spPr>
          <a:xfrm rot="0">
            <a:off x="2055380" y="2892828"/>
            <a:ext cx="7353909" cy="16084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Insight 1: Price isn’t everything!</a:t>
            </a:r>
          </a:p>
          <a:p>
            <a:pPr algn="l" marL="496571" indent="-248285" lvl="1">
              <a:lnSpc>
                <a:spcPts val="3220"/>
              </a:lnSpc>
              <a:buFont typeface="Arial"/>
              <a:buChar char="•"/>
            </a:pPr>
            <a:r>
              <a:rPr lang="en-US" sz="2300">
                <a:solidFill>
                  <a:srgbClr val="005182"/>
                </a:solidFill>
                <a:latin typeface="Arial"/>
                <a:ea typeface="Arial"/>
                <a:cs typeface="Arial"/>
                <a:sym typeface="Arial"/>
              </a:rPr>
              <a:t>fare_elasticity: Customers pay 10-15% more for reputation or convenient schedules.</a:t>
            </a:r>
          </a:p>
          <a:p>
            <a:pPr algn="l">
              <a:lnSpc>
                <a:spcPts val="3220"/>
              </a:lnSpc>
              <a:spcBef>
                <a:spcPct val="0"/>
              </a:spcBef>
            </a:pPr>
          </a:p>
        </p:txBody>
      </p:sp>
      <p:sp>
        <p:nvSpPr>
          <p:cNvPr name="TextBox 7" id="7"/>
          <p:cNvSpPr txBox="true"/>
          <p:nvPr/>
        </p:nvSpPr>
        <p:spPr>
          <a:xfrm rot="0">
            <a:off x="1967891" y="4434608"/>
            <a:ext cx="7353909" cy="200850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Insight 2: Route economics matter!</a:t>
            </a:r>
          </a:p>
          <a:p>
            <a:pPr algn="l" marL="496571" indent="-248285" lvl="1">
              <a:lnSpc>
                <a:spcPts val="3220"/>
              </a:lnSpc>
              <a:buFont typeface="Arial"/>
              <a:buChar char="•"/>
            </a:pPr>
            <a:r>
              <a:rPr lang="en-US" sz="2300">
                <a:solidFill>
                  <a:srgbClr val="005182"/>
                </a:solidFill>
                <a:latin typeface="Arial"/>
                <a:ea typeface="Arial"/>
                <a:cs typeface="Arial"/>
                <a:sym typeface="Arial"/>
              </a:rPr>
              <a:t>route_density: Short, high-density routes (e.g., NYC-Boston) → fierce competition; Long routes → large carriers dominate.</a:t>
            </a:r>
          </a:p>
          <a:p>
            <a:pPr algn="l">
              <a:lnSpc>
                <a:spcPts val="3220"/>
              </a:lnSpc>
              <a:spcBef>
                <a:spcPct val="0"/>
              </a:spcBef>
            </a:pPr>
          </a:p>
        </p:txBody>
      </p:sp>
      <p:sp>
        <p:nvSpPr>
          <p:cNvPr name="TextBox 8" id="8"/>
          <p:cNvSpPr txBox="true"/>
          <p:nvPr/>
        </p:nvSpPr>
        <p:spPr>
          <a:xfrm rot="0">
            <a:off x="1967891" y="6376438"/>
            <a:ext cx="7353909" cy="16084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Insight 3: Competitive dynamics are complex!</a:t>
            </a:r>
          </a:p>
          <a:p>
            <a:pPr algn="l" marL="496571" indent="-248285" lvl="1">
              <a:lnSpc>
                <a:spcPts val="3220"/>
              </a:lnSpc>
              <a:buFont typeface="Arial"/>
              <a:buChar char="•"/>
            </a:pPr>
            <a:r>
              <a:rPr lang="en-US" sz="2300">
                <a:solidFill>
                  <a:srgbClr val="005182"/>
                </a:solidFill>
                <a:latin typeface="Arial"/>
                <a:ea typeface="Arial"/>
                <a:cs typeface="Arial"/>
                <a:sym typeface="Arial"/>
              </a:rPr>
              <a:t>is_largest_cheapest: Only 23% of cases where the largest carrier is cheapest.</a:t>
            </a:r>
          </a:p>
          <a:p>
            <a:pPr algn="l">
              <a:lnSpc>
                <a:spcPts val="3220"/>
              </a:lnSpc>
              <a:spcBef>
                <a:spcPct val="0"/>
              </a:spcBef>
            </a:pPr>
          </a:p>
        </p:txBody>
      </p:sp>
      <p:sp>
        <p:nvSpPr>
          <p:cNvPr name="TextBox 9" id="9"/>
          <p:cNvSpPr txBox="true"/>
          <p:nvPr/>
        </p:nvSpPr>
        <p:spPr>
          <a:xfrm rot="0">
            <a:off x="3951414" y="9078595"/>
            <a:ext cx="6027465" cy="120840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==&gt; Result: 14 engineered features boost model accuracy.</a:t>
            </a:r>
          </a:p>
          <a:p>
            <a:pPr algn="l">
              <a:lnSpc>
                <a:spcPts val="3220"/>
              </a:lnSpc>
              <a:spcBef>
                <a:spcPct val="0"/>
              </a:spcBef>
            </a:pPr>
          </a:p>
        </p:txBody>
      </p:sp>
      <p:sp>
        <p:nvSpPr>
          <p:cNvPr name="TextBox 10" id="10"/>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24</a:t>
            </a:r>
          </a:p>
        </p:txBody>
      </p:sp>
      <p:sp>
        <p:nvSpPr>
          <p:cNvPr name="TextBox 11" id="11"/>
          <p:cNvSpPr txBox="true"/>
          <p:nvPr/>
        </p:nvSpPr>
        <p:spPr>
          <a:xfrm rot="0">
            <a:off x="669035" y="321020"/>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9906208" y="1150663"/>
            <a:ext cx="7353092" cy="4506935"/>
          </a:xfrm>
          <a:custGeom>
            <a:avLst/>
            <a:gdLst/>
            <a:ahLst/>
            <a:cxnLst/>
            <a:rect r="r" b="b" t="t" l="l"/>
            <a:pathLst>
              <a:path h="4506935" w="7353092">
                <a:moveTo>
                  <a:pt x="0" y="0"/>
                </a:moveTo>
                <a:lnTo>
                  <a:pt x="7353092" y="0"/>
                </a:lnTo>
                <a:lnTo>
                  <a:pt x="7353092" y="4506934"/>
                </a:lnTo>
                <a:lnTo>
                  <a:pt x="0" y="4506934"/>
                </a:lnTo>
                <a:lnTo>
                  <a:pt x="0" y="0"/>
                </a:lnTo>
                <a:close/>
              </a:path>
            </a:pathLst>
          </a:custGeom>
          <a:blipFill>
            <a:blip r:embed="rId3"/>
            <a:stretch>
              <a:fillRect l="-5924" t="0" r="-5924" b="0"/>
            </a:stretch>
          </a:blipFill>
        </p:spPr>
      </p:sp>
      <p:sp>
        <p:nvSpPr>
          <p:cNvPr name="Freeform 5" id="5"/>
          <p:cNvSpPr/>
          <p:nvPr/>
        </p:nvSpPr>
        <p:spPr>
          <a:xfrm flipH="false" flipV="false" rot="0">
            <a:off x="11456491" y="6290554"/>
            <a:ext cx="4273636" cy="2212235"/>
          </a:xfrm>
          <a:custGeom>
            <a:avLst/>
            <a:gdLst/>
            <a:ahLst/>
            <a:cxnLst/>
            <a:rect r="r" b="b" t="t" l="l"/>
            <a:pathLst>
              <a:path h="2212235" w="4273636">
                <a:moveTo>
                  <a:pt x="0" y="0"/>
                </a:moveTo>
                <a:lnTo>
                  <a:pt x="4273636" y="0"/>
                </a:lnTo>
                <a:lnTo>
                  <a:pt x="4273636" y="2212235"/>
                </a:lnTo>
                <a:lnTo>
                  <a:pt x="0" y="2212235"/>
                </a:lnTo>
                <a:lnTo>
                  <a:pt x="0" y="0"/>
                </a:lnTo>
                <a:close/>
              </a:path>
            </a:pathLst>
          </a:custGeom>
          <a:blipFill>
            <a:blip r:embed="rId4"/>
            <a:stretch>
              <a:fillRect l="0" t="0" r="0" b="0"/>
            </a:stretch>
          </a:blipFill>
        </p:spPr>
      </p:sp>
      <p:sp>
        <p:nvSpPr>
          <p:cNvPr name="TextBox 6" id="6"/>
          <p:cNvSpPr txBox="true"/>
          <p:nvPr/>
        </p:nvSpPr>
        <p:spPr>
          <a:xfrm rot="0">
            <a:off x="1380869" y="1898534"/>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7" id="7"/>
          <p:cNvSpPr txBox="true"/>
          <p:nvPr/>
        </p:nvSpPr>
        <p:spPr>
          <a:xfrm rot="0">
            <a:off x="1028700" y="2739592"/>
            <a:ext cx="7353909" cy="8083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Why Not Linear Regression?</a:t>
            </a:r>
          </a:p>
          <a:p>
            <a:pPr algn="l">
              <a:lnSpc>
                <a:spcPts val="3220"/>
              </a:lnSpc>
              <a:spcBef>
                <a:spcPct val="0"/>
              </a:spcBef>
            </a:pPr>
          </a:p>
        </p:txBody>
      </p:sp>
      <p:sp>
        <p:nvSpPr>
          <p:cNvPr name="TextBox 8" id="8"/>
          <p:cNvSpPr txBox="true"/>
          <p:nvPr/>
        </p:nvSpPr>
        <p:spPr>
          <a:xfrm rot="0">
            <a:off x="1028700" y="5545985"/>
            <a:ext cx="7353909" cy="8083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 misses non-linearity.</a:t>
            </a:r>
          </a:p>
          <a:p>
            <a:pPr algn="l">
              <a:lnSpc>
                <a:spcPts val="3220"/>
              </a:lnSpc>
              <a:spcBef>
                <a:spcPct val="0"/>
              </a:spcBef>
            </a:pPr>
          </a:p>
        </p:txBody>
      </p:sp>
      <p:sp>
        <p:nvSpPr>
          <p:cNvPr name="TextBox 9" id="9"/>
          <p:cNvSpPr txBox="true"/>
          <p:nvPr/>
        </p:nvSpPr>
        <p:spPr>
          <a:xfrm rot="0">
            <a:off x="1380869" y="3337455"/>
            <a:ext cx="7353909" cy="200850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5182"/>
                </a:solidFill>
                <a:latin typeface="Arial"/>
                <a:ea typeface="Arial"/>
                <a:cs typeface="Arial"/>
                <a:sym typeface="Arial"/>
              </a:rPr>
              <a:t>R2 is very low</a:t>
            </a:r>
          </a:p>
          <a:p>
            <a:pPr algn="l" marL="496571" indent="-248285" lvl="1">
              <a:lnSpc>
                <a:spcPts val="3220"/>
              </a:lnSpc>
              <a:buFont typeface="Arial"/>
              <a:buChar char="•"/>
            </a:pPr>
            <a:r>
              <a:rPr lang="en-US" sz="2300">
                <a:solidFill>
                  <a:srgbClr val="005182"/>
                </a:solidFill>
                <a:latin typeface="Arial"/>
                <a:ea typeface="Arial"/>
                <a:cs typeface="Arial"/>
                <a:sym typeface="Arial"/>
              </a:rPr>
              <a:t>With low fares: large_ms increases rapidly (price-sensitive customers) </a:t>
            </a:r>
          </a:p>
          <a:p>
            <a:pPr algn="l" marL="496571" indent="-248285" lvl="1">
              <a:lnSpc>
                <a:spcPts val="3220"/>
              </a:lnSpc>
              <a:spcBef>
                <a:spcPct val="0"/>
              </a:spcBef>
              <a:buFont typeface="Arial"/>
              <a:buChar char="•"/>
            </a:pPr>
            <a:r>
              <a:rPr lang="en-US" sz="2300">
                <a:solidFill>
                  <a:srgbClr val="005182"/>
                </a:solidFill>
                <a:latin typeface="Arial"/>
                <a:ea typeface="Arial"/>
                <a:cs typeface="Arial"/>
                <a:sym typeface="Arial"/>
              </a:rPr>
              <a:t>With high fares: large_ms remains stable (only business customers accept)</a:t>
            </a:r>
          </a:p>
        </p:txBody>
      </p:sp>
      <p:sp>
        <p:nvSpPr>
          <p:cNvPr name="TextBox 10" id="10"/>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25</a:t>
            </a:r>
          </a:p>
        </p:txBody>
      </p:sp>
      <p:sp>
        <p:nvSpPr>
          <p:cNvPr name="TextBox 11" id="11"/>
          <p:cNvSpPr txBox="true"/>
          <p:nvPr/>
        </p:nvSpPr>
        <p:spPr>
          <a:xfrm rot="0">
            <a:off x="683147"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11605361" y="165373"/>
            <a:ext cx="6104479" cy="6323075"/>
          </a:xfrm>
          <a:custGeom>
            <a:avLst/>
            <a:gdLst/>
            <a:ahLst/>
            <a:cxnLst/>
            <a:rect r="r" b="b" t="t" l="l"/>
            <a:pathLst>
              <a:path h="6323075" w="6104479">
                <a:moveTo>
                  <a:pt x="0" y="0"/>
                </a:moveTo>
                <a:lnTo>
                  <a:pt x="6104479" y="0"/>
                </a:lnTo>
                <a:lnTo>
                  <a:pt x="6104479" y="6323075"/>
                </a:lnTo>
                <a:lnTo>
                  <a:pt x="0" y="6323075"/>
                </a:lnTo>
                <a:lnTo>
                  <a:pt x="0" y="0"/>
                </a:lnTo>
                <a:close/>
              </a:path>
            </a:pathLst>
          </a:custGeom>
          <a:blipFill>
            <a:blip r:embed="rId3"/>
            <a:stretch>
              <a:fillRect l="0" t="0" r="0" b="0"/>
            </a:stretch>
          </a:blipFill>
        </p:spPr>
      </p:sp>
      <p:sp>
        <p:nvSpPr>
          <p:cNvPr name="Freeform 5" id="5"/>
          <p:cNvSpPr/>
          <p:nvPr/>
        </p:nvSpPr>
        <p:spPr>
          <a:xfrm flipH="false" flipV="false" rot="0">
            <a:off x="2214154" y="5790367"/>
            <a:ext cx="7095368" cy="3103066"/>
          </a:xfrm>
          <a:custGeom>
            <a:avLst/>
            <a:gdLst/>
            <a:ahLst/>
            <a:cxnLst/>
            <a:rect r="r" b="b" t="t" l="l"/>
            <a:pathLst>
              <a:path h="3103066" w="7095368">
                <a:moveTo>
                  <a:pt x="0" y="0"/>
                </a:moveTo>
                <a:lnTo>
                  <a:pt x="7095368" y="0"/>
                </a:lnTo>
                <a:lnTo>
                  <a:pt x="7095368" y="3103065"/>
                </a:lnTo>
                <a:lnTo>
                  <a:pt x="0" y="3103065"/>
                </a:lnTo>
                <a:lnTo>
                  <a:pt x="0" y="0"/>
                </a:lnTo>
                <a:close/>
              </a:path>
            </a:pathLst>
          </a:custGeom>
          <a:blipFill>
            <a:blip r:embed="rId4"/>
            <a:stretch>
              <a:fillRect l="0" t="0" r="0" b="0"/>
            </a:stretch>
          </a:blipFill>
        </p:spPr>
      </p:sp>
      <p:sp>
        <p:nvSpPr>
          <p:cNvPr name="Freeform 6" id="6"/>
          <p:cNvSpPr/>
          <p:nvPr/>
        </p:nvSpPr>
        <p:spPr>
          <a:xfrm flipH="false" flipV="false" rot="0">
            <a:off x="10727595" y="6585877"/>
            <a:ext cx="7196319" cy="3112408"/>
          </a:xfrm>
          <a:custGeom>
            <a:avLst/>
            <a:gdLst/>
            <a:ahLst/>
            <a:cxnLst/>
            <a:rect r="r" b="b" t="t" l="l"/>
            <a:pathLst>
              <a:path h="3112408" w="7196319">
                <a:moveTo>
                  <a:pt x="0" y="0"/>
                </a:moveTo>
                <a:lnTo>
                  <a:pt x="7196320" y="0"/>
                </a:lnTo>
                <a:lnTo>
                  <a:pt x="7196320" y="3112408"/>
                </a:lnTo>
                <a:lnTo>
                  <a:pt x="0" y="3112408"/>
                </a:lnTo>
                <a:lnTo>
                  <a:pt x="0" y="0"/>
                </a:lnTo>
                <a:close/>
              </a:path>
            </a:pathLst>
          </a:custGeom>
          <a:blipFill>
            <a:blip r:embed="rId5"/>
            <a:stretch>
              <a:fillRect l="0" t="0" r="0" b="0"/>
            </a:stretch>
          </a:blipFill>
        </p:spPr>
      </p:sp>
      <p:sp>
        <p:nvSpPr>
          <p:cNvPr name="TextBox 7" id="7"/>
          <p:cNvSpPr txBox="true"/>
          <p:nvPr/>
        </p:nvSpPr>
        <p:spPr>
          <a:xfrm rot="0">
            <a:off x="758485" y="1893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8" id="8"/>
          <p:cNvSpPr txBox="true"/>
          <p:nvPr/>
        </p:nvSpPr>
        <p:spPr>
          <a:xfrm rot="0">
            <a:off x="1028700" y="2568143"/>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RandomForest : “Democratized prediction”</a:t>
            </a:r>
          </a:p>
        </p:txBody>
      </p:sp>
      <p:sp>
        <p:nvSpPr>
          <p:cNvPr name="TextBox 9" id="9"/>
          <p:cNvSpPr txBox="true"/>
          <p:nvPr/>
        </p:nvSpPr>
        <p:spPr>
          <a:xfrm rot="0">
            <a:off x="967835" y="3135432"/>
            <a:ext cx="9146020" cy="808355"/>
          </a:xfrm>
          <a:prstGeom prst="rect">
            <a:avLst/>
          </a:prstGeom>
        </p:spPr>
        <p:txBody>
          <a:bodyPr anchor="t" rtlCol="false" tIns="0" lIns="0" bIns="0" rIns="0">
            <a:spAutoFit/>
          </a:bodyPr>
          <a:lstStyle/>
          <a:p>
            <a:pPr algn="l" marL="496571" indent="-248285" lvl="1">
              <a:lnSpc>
                <a:spcPts val="3220"/>
              </a:lnSpc>
              <a:spcBef>
                <a:spcPct val="0"/>
              </a:spcBef>
              <a:buFont typeface="Arial"/>
              <a:buChar char="•"/>
            </a:pPr>
            <a:r>
              <a:rPr lang="en-US" sz="2300">
                <a:solidFill>
                  <a:srgbClr val="005182"/>
                </a:solidFill>
                <a:latin typeface="Arial"/>
                <a:ea typeface="Arial"/>
                <a:cs typeface="Arial"/>
                <a:sym typeface="Arial"/>
              </a:rPr>
              <a:t>Idea: Instead of using a single decision tree (which easily overfits), train 100–150 independent trees, each “voting” for a result.</a:t>
            </a:r>
          </a:p>
        </p:txBody>
      </p:sp>
      <p:sp>
        <p:nvSpPr>
          <p:cNvPr name="TextBox 10" id="10"/>
          <p:cNvSpPr txBox="true"/>
          <p:nvPr/>
        </p:nvSpPr>
        <p:spPr>
          <a:xfrm rot="0">
            <a:off x="647242" y="4143812"/>
            <a:ext cx="9146020" cy="80835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 “Wisdom of the crowd” works when each tree is sufficiently diverse (through subsampling) and not too complex (with shallow depth).</a:t>
            </a:r>
          </a:p>
        </p:txBody>
      </p:sp>
      <p:sp>
        <p:nvSpPr>
          <p:cNvPr name="TextBox 11" id="11"/>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26</a:t>
            </a:r>
          </a:p>
        </p:txBody>
      </p:sp>
      <p:sp>
        <p:nvSpPr>
          <p:cNvPr name="TextBox 12" id="12"/>
          <p:cNvSpPr txBox="true"/>
          <p:nvPr/>
        </p:nvSpPr>
        <p:spPr>
          <a:xfrm rot="0">
            <a:off x="967835"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4548754" y="3345384"/>
            <a:ext cx="8202714" cy="5458899"/>
          </a:xfrm>
          <a:custGeom>
            <a:avLst/>
            <a:gdLst/>
            <a:ahLst/>
            <a:cxnLst/>
            <a:rect r="r" b="b" t="t" l="l"/>
            <a:pathLst>
              <a:path h="5458899" w="8202714">
                <a:moveTo>
                  <a:pt x="0" y="0"/>
                </a:moveTo>
                <a:lnTo>
                  <a:pt x="8202714" y="0"/>
                </a:lnTo>
                <a:lnTo>
                  <a:pt x="8202714" y="5458899"/>
                </a:lnTo>
                <a:lnTo>
                  <a:pt x="0" y="5458899"/>
                </a:lnTo>
                <a:lnTo>
                  <a:pt x="0" y="0"/>
                </a:lnTo>
                <a:close/>
              </a:path>
            </a:pathLst>
          </a:custGeom>
          <a:blipFill>
            <a:blip r:embed="rId3"/>
            <a:stretch>
              <a:fillRect l="0" t="0" r="0" b="0"/>
            </a:stretch>
          </a:blipFill>
        </p:spPr>
      </p:sp>
      <p:sp>
        <p:nvSpPr>
          <p:cNvPr name="TextBox 5" id="5"/>
          <p:cNvSpPr txBox="true"/>
          <p:nvPr/>
        </p:nvSpPr>
        <p:spPr>
          <a:xfrm rot="0">
            <a:off x="758485" y="1893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6" id="6"/>
          <p:cNvSpPr txBox="true"/>
          <p:nvPr/>
        </p:nvSpPr>
        <p:spPr>
          <a:xfrm rot="0">
            <a:off x="1028700" y="2568143"/>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RandomForest : “Democratized prediction”</a:t>
            </a:r>
          </a:p>
        </p:txBody>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27</a:t>
            </a:r>
          </a:p>
        </p:txBody>
      </p:sp>
      <p:sp>
        <p:nvSpPr>
          <p:cNvPr name="TextBox 8" id="8"/>
          <p:cNvSpPr txBox="true"/>
          <p:nvPr/>
        </p:nvSpPr>
        <p:spPr>
          <a:xfrm rot="0">
            <a:off x="1028700"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10873417" y="368899"/>
            <a:ext cx="7147284" cy="6442753"/>
          </a:xfrm>
          <a:custGeom>
            <a:avLst/>
            <a:gdLst/>
            <a:ahLst/>
            <a:cxnLst/>
            <a:rect r="r" b="b" t="t" l="l"/>
            <a:pathLst>
              <a:path h="6442753" w="7147284">
                <a:moveTo>
                  <a:pt x="0" y="0"/>
                </a:moveTo>
                <a:lnTo>
                  <a:pt x="7147284" y="0"/>
                </a:lnTo>
                <a:lnTo>
                  <a:pt x="7147284" y="6442753"/>
                </a:lnTo>
                <a:lnTo>
                  <a:pt x="0" y="6442753"/>
                </a:lnTo>
                <a:lnTo>
                  <a:pt x="0" y="0"/>
                </a:lnTo>
                <a:close/>
              </a:path>
            </a:pathLst>
          </a:custGeom>
          <a:blipFill>
            <a:blip r:embed="rId3"/>
            <a:stretch>
              <a:fillRect l="0" t="0" r="0" b="0"/>
            </a:stretch>
          </a:blipFill>
        </p:spPr>
      </p:sp>
      <p:sp>
        <p:nvSpPr>
          <p:cNvPr name="Freeform 5" id="5"/>
          <p:cNvSpPr/>
          <p:nvPr/>
        </p:nvSpPr>
        <p:spPr>
          <a:xfrm flipH="false" flipV="false" rot="0">
            <a:off x="6604609" y="6897377"/>
            <a:ext cx="4688625" cy="3236295"/>
          </a:xfrm>
          <a:custGeom>
            <a:avLst/>
            <a:gdLst/>
            <a:ahLst/>
            <a:cxnLst/>
            <a:rect r="r" b="b" t="t" l="l"/>
            <a:pathLst>
              <a:path h="3236295" w="4688625">
                <a:moveTo>
                  <a:pt x="0" y="0"/>
                </a:moveTo>
                <a:lnTo>
                  <a:pt x="4688626" y="0"/>
                </a:lnTo>
                <a:lnTo>
                  <a:pt x="4688626" y="3236295"/>
                </a:lnTo>
                <a:lnTo>
                  <a:pt x="0" y="3236295"/>
                </a:lnTo>
                <a:lnTo>
                  <a:pt x="0" y="0"/>
                </a:lnTo>
                <a:close/>
              </a:path>
            </a:pathLst>
          </a:custGeom>
          <a:blipFill>
            <a:blip r:embed="rId4"/>
            <a:stretch>
              <a:fillRect l="0" t="0" r="0" b="0"/>
            </a:stretch>
          </a:blipFill>
        </p:spPr>
      </p:sp>
      <p:sp>
        <p:nvSpPr>
          <p:cNvPr name="Freeform 6" id="6"/>
          <p:cNvSpPr/>
          <p:nvPr/>
        </p:nvSpPr>
        <p:spPr>
          <a:xfrm flipH="false" flipV="false" rot="0">
            <a:off x="11647484" y="6858629"/>
            <a:ext cx="5599149" cy="2995937"/>
          </a:xfrm>
          <a:custGeom>
            <a:avLst/>
            <a:gdLst/>
            <a:ahLst/>
            <a:cxnLst/>
            <a:rect r="r" b="b" t="t" l="l"/>
            <a:pathLst>
              <a:path h="2995937" w="5599149">
                <a:moveTo>
                  <a:pt x="0" y="0"/>
                </a:moveTo>
                <a:lnTo>
                  <a:pt x="5599149" y="0"/>
                </a:lnTo>
                <a:lnTo>
                  <a:pt x="5599149" y="2995937"/>
                </a:lnTo>
                <a:lnTo>
                  <a:pt x="0" y="2995937"/>
                </a:lnTo>
                <a:lnTo>
                  <a:pt x="0" y="0"/>
                </a:lnTo>
                <a:close/>
              </a:path>
            </a:pathLst>
          </a:custGeom>
          <a:blipFill>
            <a:blip r:embed="rId5"/>
            <a:stretch>
              <a:fillRect l="0" t="0" r="0" b="0"/>
            </a:stretch>
          </a:blipFill>
        </p:spPr>
      </p:sp>
      <p:sp>
        <p:nvSpPr>
          <p:cNvPr name="TextBox 7" id="7"/>
          <p:cNvSpPr txBox="true"/>
          <p:nvPr/>
        </p:nvSpPr>
        <p:spPr>
          <a:xfrm rot="0">
            <a:off x="758485" y="1893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8" id="8"/>
          <p:cNvSpPr txBox="true"/>
          <p:nvPr/>
        </p:nvSpPr>
        <p:spPr>
          <a:xfrm rot="0">
            <a:off x="1028700" y="2568143"/>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Gradient boosting : “Learn from mistakes”</a:t>
            </a:r>
          </a:p>
        </p:txBody>
      </p:sp>
      <p:sp>
        <p:nvSpPr>
          <p:cNvPr name="TextBox 9" id="9"/>
          <p:cNvSpPr txBox="true"/>
          <p:nvPr/>
        </p:nvSpPr>
        <p:spPr>
          <a:xfrm rot="0">
            <a:off x="967835" y="3135432"/>
            <a:ext cx="9146020" cy="1208405"/>
          </a:xfrm>
          <a:prstGeom prst="rect">
            <a:avLst/>
          </a:prstGeom>
        </p:spPr>
        <p:txBody>
          <a:bodyPr anchor="t" rtlCol="false" tIns="0" lIns="0" bIns="0" rIns="0">
            <a:spAutoFit/>
          </a:bodyPr>
          <a:lstStyle/>
          <a:p>
            <a:pPr algn="l" marL="496571" indent="-248285" lvl="1">
              <a:lnSpc>
                <a:spcPts val="3220"/>
              </a:lnSpc>
              <a:spcBef>
                <a:spcPct val="0"/>
              </a:spcBef>
              <a:buFont typeface="Arial"/>
              <a:buChar char="•"/>
            </a:pPr>
            <a:r>
              <a:rPr lang="en-US" sz="2300">
                <a:solidFill>
                  <a:srgbClr val="005182"/>
                </a:solidFill>
                <a:latin typeface="Arial"/>
                <a:ea typeface="Arial"/>
                <a:cs typeface="Arial"/>
                <a:sym typeface="Arial"/>
              </a:rPr>
              <a:t>Different idea from Random Forest: Instead of training in parallel, GBT trains sequentially — the second tree focuses on the cases that the first tree predicted incorrectly.</a:t>
            </a:r>
          </a:p>
        </p:txBody>
      </p:sp>
      <p:sp>
        <p:nvSpPr>
          <p:cNvPr name="TextBox 10" id="10"/>
          <p:cNvSpPr txBox="true"/>
          <p:nvPr/>
        </p:nvSpPr>
        <p:spPr>
          <a:xfrm rot="0">
            <a:off x="647242" y="4705985"/>
            <a:ext cx="9146020" cy="80835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 Insight: In the airline market share problem (with noisy data), slow learning helps the model avoid being misled by outliers.</a:t>
            </a:r>
          </a:p>
        </p:txBody>
      </p:sp>
      <p:sp>
        <p:nvSpPr>
          <p:cNvPr name="TextBox 11" id="11"/>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28</a:t>
            </a:r>
          </a:p>
        </p:txBody>
      </p:sp>
      <p:sp>
        <p:nvSpPr>
          <p:cNvPr name="TextBox 12" id="12"/>
          <p:cNvSpPr txBox="true"/>
          <p:nvPr/>
        </p:nvSpPr>
        <p:spPr>
          <a:xfrm rot="0">
            <a:off x="647242"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4896706" y="3351820"/>
            <a:ext cx="8394141" cy="5446026"/>
          </a:xfrm>
          <a:custGeom>
            <a:avLst/>
            <a:gdLst/>
            <a:ahLst/>
            <a:cxnLst/>
            <a:rect r="r" b="b" t="t" l="l"/>
            <a:pathLst>
              <a:path h="5446026" w="8394141">
                <a:moveTo>
                  <a:pt x="0" y="0"/>
                </a:moveTo>
                <a:lnTo>
                  <a:pt x="8394142" y="0"/>
                </a:lnTo>
                <a:lnTo>
                  <a:pt x="8394142" y="5446026"/>
                </a:lnTo>
                <a:lnTo>
                  <a:pt x="0" y="5446026"/>
                </a:lnTo>
                <a:lnTo>
                  <a:pt x="0" y="0"/>
                </a:lnTo>
                <a:close/>
              </a:path>
            </a:pathLst>
          </a:custGeom>
          <a:blipFill>
            <a:blip r:embed="rId3"/>
            <a:stretch>
              <a:fillRect l="0" t="0" r="0" b="0"/>
            </a:stretch>
          </a:blipFill>
        </p:spPr>
      </p:sp>
      <p:sp>
        <p:nvSpPr>
          <p:cNvPr name="TextBox 5" id="5"/>
          <p:cNvSpPr txBox="true"/>
          <p:nvPr/>
        </p:nvSpPr>
        <p:spPr>
          <a:xfrm rot="0">
            <a:off x="758485" y="1893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6" id="6"/>
          <p:cNvSpPr txBox="true"/>
          <p:nvPr/>
        </p:nvSpPr>
        <p:spPr>
          <a:xfrm rot="0">
            <a:off x="1028700" y="2568143"/>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Gradient boosting : “Learn from mistakes”</a:t>
            </a:r>
          </a:p>
        </p:txBody>
      </p:sp>
      <p:sp>
        <p:nvSpPr>
          <p:cNvPr name="TextBox 7" id="7"/>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29</a:t>
            </a:r>
          </a:p>
        </p:txBody>
      </p:sp>
      <p:sp>
        <p:nvSpPr>
          <p:cNvPr name="TextBox 8" id="8"/>
          <p:cNvSpPr txBox="true"/>
          <p:nvPr/>
        </p:nvSpPr>
        <p:spPr>
          <a:xfrm rot="0">
            <a:off x="866591"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5486400" y="-75966638"/>
          <a:ext cx="7315200" cy="74390250"/>
        </p:xfrm>
        <a:graphic>
          <a:graphicData uri="http://schemas.openxmlformats.org/drawingml/2006/table">
            <a:tbl>
              <a:tblPr/>
              <a:tblGrid>
                <a:gridCol w="1219200"/>
                <a:gridCol w="1219200"/>
                <a:gridCol w="1219200"/>
                <a:gridCol w="1219200"/>
                <a:gridCol w="1219200"/>
                <a:gridCol w="1219200"/>
              </a:tblGrid>
              <a:tr h="74390250">
                <a:tc gridSpan="6">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hMerge="true">
                  <a:txBody>
                    <a:bodyPr anchor="t" rtlCol="false"/>
                    <a:lstStyle/>
                    <a:p>
                      <a:pPr algn="l">
                        <a:lnSpc>
                          <a:spcPts val="10641"/>
                        </a:lnSpc>
                        <a:defRPr/>
                      </a:pPr>
                      <a:r>
                        <a:rPr lang="en-US" sz="7600">
                          <a:solidFill>
                            <a:srgbClr val="000000"/>
                          </a:solidFill>
                          <a:latin typeface="Chunk Five"/>
                          <a:ea typeface="Chunk Five"/>
                          <a:cs typeface="Chunk Five"/>
                          <a:sym typeface="Chunk Five"/>
                        </a:rPr>
                        <a:t>Lorem ipsum dolor sit amet, consectetur adipiscing elit. Phasellus et iaculis mauris. Nam in facilisis lacus. Pellentesque dapibus diam erat, id tincidunt massa cursus eu. Vestibulum at eleifend nunc. Aenean pulvinar gravida bibendum. Phasellus auctor nunc sit amet sem tincidunt, tincidunt feugiat quam vestibulum. Fusce luctus ultrices congue. Pellentesque aliquet erat vel tempor scelerisque. Maecenas sed posuere ex. Ut id tempor neque. Integer in ante placerat, lacinia tortor a, efficitur nulla. Proin posuere quam a nulla eleifend, id pharetra neque pellentesque. Vivamus faucibus aliquet ante fermentum volutpat.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Freeform 4" id="4"/>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TextBox 5" id="5"/>
          <p:cNvSpPr txBox="true"/>
          <p:nvPr/>
        </p:nvSpPr>
        <p:spPr>
          <a:xfrm rot="0">
            <a:off x="0" y="904875"/>
            <a:ext cx="12027713" cy="899160"/>
          </a:xfrm>
          <a:prstGeom prst="rect">
            <a:avLst/>
          </a:prstGeom>
        </p:spPr>
        <p:txBody>
          <a:bodyPr anchor="t" rtlCol="false" tIns="0" lIns="0" bIns="0" rIns="0">
            <a:spAutoFit/>
          </a:bodyPr>
          <a:lstStyle/>
          <a:p>
            <a:pPr algn="ctr">
              <a:lnSpc>
                <a:spcPts val="7139"/>
              </a:lnSpc>
              <a:spcBef>
                <a:spcPct val="0"/>
              </a:spcBef>
            </a:pPr>
            <a:r>
              <a:rPr lang="en-US" b="true" sz="5100">
                <a:solidFill>
                  <a:srgbClr val="005182"/>
                </a:solidFill>
                <a:latin typeface="Arial Bold"/>
                <a:ea typeface="Arial Bold"/>
                <a:cs typeface="Arial Bold"/>
                <a:sym typeface="Arial Bold"/>
              </a:rPr>
              <a:t>1. INTRODUCTION &amp; MOTIVATION</a:t>
            </a:r>
          </a:p>
        </p:txBody>
      </p:sp>
      <p:sp>
        <p:nvSpPr>
          <p:cNvPr name="TextBox 6" id="6"/>
          <p:cNvSpPr txBox="true"/>
          <p:nvPr/>
        </p:nvSpPr>
        <p:spPr>
          <a:xfrm rot="0">
            <a:off x="2027144" y="2523609"/>
            <a:ext cx="14769938" cy="12084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The U.S. aviation industry has experienced profound changes from 1993 to 2024, shaped by economic shifts, technological progress, and market competition. Understanding key patterns in airfare, passenger demand, and route dynamics is essential for strategic decision-making and sustainable growth.</a:t>
            </a:r>
          </a:p>
        </p:txBody>
      </p:sp>
      <p:sp>
        <p:nvSpPr>
          <p:cNvPr name="Freeform 7" id="7"/>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8" id="8"/>
          <p:cNvSpPr txBox="true"/>
          <p:nvPr/>
        </p:nvSpPr>
        <p:spPr>
          <a:xfrm rot="0">
            <a:off x="2027144" y="4526492"/>
            <a:ext cx="7766464" cy="24085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This study aims to:</a:t>
            </a:r>
          </a:p>
          <a:p>
            <a:pPr algn="l" marL="496571" indent="-248285" lvl="1">
              <a:lnSpc>
                <a:spcPts val="3220"/>
              </a:lnSpc>
              <a:buFont typeface="Arial"/>
              <a:buChar char="•"/>
            </a:pPr>
            <a:r>
              <a:rPr lang="en-US" sz="2300">
                <a:solidFill>
                  <a:srgbClr val="005182"/>
                </a:solidFill>
                <a:latin typeface="Arial"/>
                <a:ea typeface="Arial"/>
                <a:cs typeface="Arial"/>
                <a:sym typeface="Arial"/>
              </a:rPr>
              <a:t>Predict ticket prices and passenger volumes.</a:t>
            </a:r>
          </a:p>
          <a:p>
            <a:pPr algn="l" marL="496571" indent="-248285" lvl="1">
              <a:lnSpc>
                <a:spcPts val="3220"/>
              </a:lnSpc>
              <a:buFont typeface="Arial"/>
              <a:buChar char="•"/>
            </a:pPr>
            <a:r>
              <a:rPr lang="en-US" sz="2300">
                <a:solidFill>
                  <a:srgbClr val="005182"/>
                </a:solidFill>
                <a:latin typeface="Arial"/>
                <a:ea typeface="Arial"/>
                <a:cs typeface="Arial"/>
                <a:sym typeface="Arial"/>
              </a:rPr>
              <a:t>Analyze how flight distance affects fares and demand.</a:t>
            </a:r>
          </a:p>
          <a:p>
            <a:pPr algn="l" marL="496571" indent="-248285" lvl="1">
              <a:lnSpc>
                <a:spcPts val="3220"/>
              </a:lnSpc>
              <a:buFont typeface="Arial"/>
              <a:buChar char="•"/>
            </a:pPr>
            <a:r>
              <a:rPr lang="en-US" sz="2300">
                <a:solidFill>
                  <a:srgbClr val="005182"/>
                </a:solidFill>
                <a:latin typeface="Arial"/>
                <a:ea typeface="Arial"/>
                <a:cs typeface="Arial"/>
                <a:sym typeface="Arial"/>
              </a:rPr>
              <a:t>Estimate market share for better decision-making.</a:t>
            </a:r>
          </a:p>
          <a:p>
            <a:pPr algn="l" marL="496571" indent="-248285" lvl="1">
              <a:lnSpc>
                <a:spcPts val="3220"/>
              </a:lnSpc>
              <a:buFont typeface="Arial"/>
              <a:buChar char="•"/>
            </a:pPr>
            <a:r>
              <a:rPr lang="en-US" sz="2300">
                <a:solidFill>
                  <a:srgbClr val="005182"/>
                </a:solidFill>
                <a:latin typeface="Arial"/>
                <a:ea typeface="Arial"/>
                <a:cs typeface="Arial"/>
                <a:sym typeface="Arial"/>
              </a:rPr>
              <a:t>Classify flight routes by growth potential.</a:t>
            </a:r>
          </a:p>
          <a:p>
            <a:pPr algn="l">
              <a:lnSpc>
                <a:spcPts val="3220"/>
              </a:lnSpc>
              <a:spcBef>
                <a:spcPct val="0"/>
              </a:spcBef>
            </a:pPr>
          </a:p>
        </p:txBody>
      </p:sp>
      <p:sp>
        <p:nvSpPr>
          <p:cNvPr name="TextBox 9" id="9"/>
          <p:cNvSpPr txBox="true"/>
          <p:nvPr/>
        </p:nvSpPr>
        <p:spPr>
          <a:xfrm rot="0">
            <a:off x="17721568" y="9340216"/>
            <a:ext cx="40469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12527163" y="193682"/>
            <a:ext cx="4497548" cy="6356958"/>
          </a:xfrm>
          <a:custGeom>
            <a:avLst/>
            <a:gdLst/>
            <a:ahLst/>
            <a:cxnLst/>
            <a:rect r="r" b="b" t="t" l="l"/>
            <a:pathLst>
              <a:path h="6356958" w="4497548">
                <a:moveTo>
                  <a:pt x="0" y="0"/>
                </a:moveTo>
                <a:lnTo>
                  <a:pt x="4497548" y="0"/>
                </a:lnTo>
                <a:lnTo>
                  <a:pt x="4497548" y="6356958"/>
                </a:lnTo>
                <a:lnTo>
                  <a:pt x="0" y="6356958"/>
                </a:lnTo>
                <a:lnTo>
                  <a:pt x="0" y="0"/>
                </a:lnTo>
                <a:close/>
              </a:path>
            </a:pathLst>
          </a:custGeom>
          <a:blipFill>
            <a:blip r:embed="rId3"/>
            <a:stretch>
              <a:fillRect l="0" t="0" r="0" b="0"/>
            </a:stretch>
          </a:blipFill>
        </p:spPr>
      </p:sp>
      <p:sp>
        <p:nvSpPr>
          <p:cNvPr name="Freeform 5" id="5"/>
          <p:cNvSpPr/>
          <p:nvPr/>
        </p:nvSpPr>
        <p:spPr>
          <a:xfrm flipH="false" flipV="false" rot="0">
            <a:off x="1239908" y="7352944"/>
            <a:ext cx="8001574" cy="2513864"/>
          </a:xfrm>
          <a:custGeom>
            <a:avLst/>
            <a:gdLst/>
            <a:ahLst/>
            <a:cxnLst/>
            <a:rect r="r" b="b" t="t" l="l"/>
            <a:pathLst>
              <a:path h="2513864" w="8001574">
                <a:moveTo>
                  <a:pt x="0" y="0"/>
                </a:moveTo>
                <a:lnTo>
                  <a:pt x="8001574" y="0"/>
                </a:lnTo>
                <a:lnTo>
                  <a:pt x="8001574" y="2513864"/>
                </a:lnTo>
                <a:lnTo>
                  <a:pt x="0" y="2513864"/>
                </a:lnTo>
                <a:lnTo>
                  <a:pt x="0" y="0"/>
                </a:lnTo>
                <a:close/>
              </a:path>
            </a:pathLst>
          </a:custGeom>
          <a:blipFill>
            <a:blip r:embed="rId4"/>
            <a:stretch>
              <a:fillRect l="0" t="0" r="0" b="0"/>
            </a:stretch>
          </a:blipFill>
        </p:spPr>
      </p:sp>
      <p:sp>
        <p:nvSpPr>
          <p:cNvPr name="Freeform 6" id="6"/>
          <p:cNvSpPr/>
          <p:nvPr/>
        </p:nvSpPr>
        <p:spPr>
          <a:xfrm flipH="false" flipV="false" rot="0">
            <a:off x="10483126" y="6302796"/>
            <a:ext cx="5612747" cy="3906912"/>
          </a:xfrm>
          <a:custGeom>
            <a:avLst/>
            <a:gdLst/>
            <a:ahLst/>
            <a:cxnLst/>
            <a:rect r="r" b="b" t="t" l="l"/>
            <a:pathLst>
              <a:path h="3906912" w="5612747">
                <a:moveTo>
                  <a:pt x="0" y="0"/>
                </a:moveTo>
                <a:lnTo>
                  <a:pt x="5612747" y="0"/>
                </a:lnTo>
                <a:lnTo>
                  <a:pt x="5612747" y="3906912"/>
                </a:lnTo>
                <a:lnTo>
                  <a:pt x="0" y="3906912"/>
                </a:lnTo>
                <a:lnTo>
                  <a:pt x="0" y="0"/>
                </a:lnTo>
                <a:close/>
              </a:path>
            </a:pathLst>
          </a:custGeom>
          <a:blipFill>
            <a:blip r:embed="rId5"/>
            <a:stretch>
              <a:fillRect l="0" t="0" r="0" b="0"/>
            </a:stretch>
          </a:blipFill>
        </p:spPr>
      </p:sp>
      <p:sp>
        <p:nvSpPr>
          <p:cNvPr name="TextBox 7" id="7"/>
          <p:cNvSpPr txBox="true"/>
          <p:nvPr/>
        </p:nvSpPr>
        <p:spPr>
          <a:xfrm rot="0">
            <a:off x="871374" y="1442217"/>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8" id="8"/>
          <p:cNvSpPr txBox="true"/>
          <p:nvPr/>
        </p:nvSpPr>
        <p:spPr>
          <a:xfrm rot="0">
            <a:off x="1141589" y="2116587"/>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Xgboost : “Best of both worlds”</a:t>
            </a:r>
          </a:p>
        </p:txBody>
      </p:sp>
      <p:sp>
        <p:nvSpPr>
          <p:cNvPr name="TextBox 9" id="9"/>
          <p:cNvSpPr txBox="true"/>
          <p:nvPr/>
        </p:nvSpPr>
        <p:spPr>
          <a:xfrm rot="0">
            <a:off x="1080723" y="2683876"/>
            <a:ext cx="9146020" cy="408305"/>
          </a:xfrm>
          <a:prstGeom prst="rect">
            <a:avLst/>
          </a:prstGeom>
        </p:spPr>
        <p:txBody>
          <a:bodyPr anchor="t" rtlCol="false" tIns="0" lIns="0" bIns="0" rIns="0">
            <a:spAutoFit/>
          </a:bodyPr>
          <a:lstStyle/>
          <a:p>
            <a:pPr algn="l" marL="496571" indent="-248285" lvl="1">
              <a:lnSpc>
                <a:spcPts val="3220"/>
              </a:lnSpc>
              <a:spcBef>
                <a:spcPct val="0"/>
              </a:spcBef>
              <a:buFont typeface="Arial"/>
              <a:buChar char="•"/>
            </a:pPr>
            <a:r>
              <a:rPr lang="en-US" sz="2300">
                <a:solidFill>
                  <a:srgbClr val="005182"/>
                </a:solidFill>
                <a:latin typeface="Arial"/>
                <a:ea typeface="Arial"/>
                <a:cs typeface="Arial"/>
                <a:sym typeface="Arial"/>
              </a:rPr>
              <a:t>Why choose XGBoost after having RF and GBT?</a:t>
            </a:r>
          </a:p>
        </p:txBody>
      </p:sp>
      <p:sp>
        <p:nvSpPr>
          <p:cNvPr name="TextBox 10" id="10"/>
          <p:cNvSpPr txBox="true"/>
          <p:nvPr/>
        </p:nvSpPr>
        <p:spPr>
          <a:xfrm rot="0">
            <a:off x="1840285" y="3305486"/>
            <a:ext cx="9146020"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 The previous two models showed slightly high overfitting.</a:t>
            </a:r>
          </a:p>
        </p:txBody>
      </p:sp>
      <p:sp>
        <p:nvSpPr>
          <p:cNvPr name="TextBox 11" id="11"/>
          <p:cNvSpPr txBox="true"/>
          <p:nvPr/>
        </p:nvSpPr>
        <p:spPr>
          <a:xfrm rot="0">
            <a:off x="2260103" y="3827638"/>
            <a:ext cx="9146020"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Training was very slow.</a:t>
            </a:r>
          </a:p>
        </p:txBody>
      </p:sp>
      <p:sp>
        <p:nvSpPr>
          <p:cNvPr name="TextBox 12" id="12"/>
          <p:cNvSpPr txBox="true"/>
          <p:nvPr/>
        </p:nvSpPr>
        <p:spPr>
          <a:xfrm rot="0">
            <a:off x="1395723" y="4397867"/>
            <a:ext cx="9146020" cy="40087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XGBoost addresses these issues by:</a:t>
            </a:r>
          </a:p>
          <a:p>
            <a:pPr algn="l" marL="496571" indent="-248285" lvl="1">
              <a:lnSpc>
                <a:spcPts val="3220"/>
              </a:lnSpc>
              <a:buFont typeface="Arial"/>
              <a:buChar char="•"/>
            </a:pPr>
            <a:r>
              <a:rPr lang="en-US" sz="2300">
                <a:solidFill>
                  <a:srgbClr val="005182"/>
                </a:solidFill>
                <a:latin typeface="Arial"/>
                <a:ea typeface="Arial"/>
                <a:cs typeface="Arial"/>
                <a:sym typeface="Arial"/>
              </a:rPr>
              <a:t>L1/L2 regularization: Automatically</a:t>
            </a:r>
            <a:r>
              <a:rPr lang="en-US" sz="2300">
                <a:solidFill>
                  <a:srgbClr val="005182"/>
                </a:solidFill>
                <a:latin typeface="Arial"/>
                <a:ea typeface="Arial"/>
                <a:cs typeface="Arial"/>
                <a:sym typeface="Arial"/>
              </a:rPr>
              <a:t> penalizing complex trees.</a:t>
            </a:r>
          </a:p>
          <a:p>
            <a:pPr algn="l" marL="496571" indent="-248285" lvl="1">
              <a:lnSpc>
                <a:spcPts val="3220"/>
              </a:lnSpc>
              <a:buFont typeface="Arial"/>
              <a:buChar char="•"/>
            </a:pPr>
            <a:r>
              <a:rPr lang="en-US" sz="2300">
                <a:solidFill>
                  <a:srgbClr val="005182"/>
                </a:solidFill>
                <a:latin typeface="Arial"/>
                <a:ea typeface="Arial"/>
                <a:cs typeface="Arial"/>
                <a:sym typeface="Arial"/>
              </a:rPr>
              <a:t>Histogram-based algorithm: Binning features → up to 5× faster training.</a:t>
            </a:r>
          </a:p>
          <a:p>
            <a:pPr algn="l" marL="496571" indent="-248285" lvl="1">
              <a:lnSpc>
                <a:spcPts val="3220"/>
              </a:lnSpc>
              <a:buFont typeface="Arial"/>
              <a:buChar char="•"/>
            </a:pPr>
            <a:r>
              <a:rPr lang="en-US" sz="2300">
                <a:solidFill>
                  <a:srgbClr val="005182"/>
                </a:solidFill>
                <a:latin typeface="Arial"/>
                <a:ea typeface="Arial"/>
                <a:cs typeface="Arial"/>
                <a:sym typeface="Arial"/>
              </a:rPr>
              <a:t>Column subsampling: Adds another layer of randomness to prevent correlation between trees.</a:t>
            </a:r>
          </a:p>
          <a:p>
            <a:pPr algn="l">
              <a:lnSpc>
                <a:spcPts val="3220"/>
              </a:lnSpc>
            </a:pPr>
          </a:p>
          <a:p>
            <a:pPr algn="l">
              <a:lnSpc>
                <a:spcPts val="3220"/>
              </a:lnSpc>
            </a:pPr>
          </a:p>
          <a:p>
            <a:pPr algn="l">
              <a:lnSpc>
                <a:spcPts val="3220"/>
              </a:lnSpc>
            </a:pPr>
          </a:p>
          <a:p>
            <a:pPr algn="l">
              <a:lnSpc>
                <a:spcPts val="3220"/>
              </a:lnSpc>
              <a:spcBef>
                <a:spcPct val="0"/>
              </a:spcBef>
            </a:pPr>
          </a:p>
        </p:txBody>
      </p:sp>
      <p:sp>
        <p:nvSpPr>
          <p:cNvPr name="TextBox 13" id="13"/>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30</a:t>
            </a:r>
          </a:p>
        </p:txBody>
      </p:sp>
      <p:sp>
        <p:nvSpPr>
          <p:cNvPr name="TextBox 14" id="14"/>
          <p:cNvSpPr txBox="true"/>
          <p:nvPr/>
        </p:nvSpPr>
        <p:spPr>
          <a:xfrm rot="0">
            <a:off x="647242" y="33972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2042589" y="2917265"/>
            <a:ext cx="7249395" cy="2924472"/>
          </a:xfrm>
          <a:custGeom>
            <a:avLst/>
            <a:gdLst/>
            <a:ahLst/>
            <a:cxnLst/>
            <a:rect r="r" b="b" t="t" l="l"/>
            <a:pathLst>
              <a:path h="2924472" w="7249395">
                <a:moveTo>
                  <a:pt x="0" y="0"/>
                </a:moveTo>
                <a:lnTo>
                  <a:pt x="7249396" y="0"/>
                </a:lnTo>
                <a:lnTo>
                  <a:pt x="7249396" y="2924472"/>
                </a:lnTo>
                <a:lnTo>
                  <a:pt x="0" y="2924472"/>
                </a:lnTo>
                <a:lnTo>
                  <a:pt x="0" y="0"/>
                </a:lnTo>
                <a:close/>
              </a:path>
            </a:pathLst>
          </a:custGeom>
          <a:blipFill>
            <a:blip r:embed="rId3"/>
            <a:stretch>
              <a:fillRect l="0" t="0" r="0" b="0"/>
            </a:stretch>
          </a:blipFill>
        </p:spPr>
      </p:sp>
      <p:sp>
        <p:nvSpPr>
          <p:cNvPr name="Freeform 5" id="5"/>
          <p:cNvSpPr/>
          <p:nvPr/>
        </p:nvSpPr>
        <p:spPr>
          <a:xfrm flipH="false" flipV="false" rot="0">
            <a:off x="5122447" y="5182798"/>
            <a:ext cx="6208495" cy="4490072"/>
          </a:xfrm>
          <a:custGeom>
            <a:avLst/>
            <a:gdLst/>
            <a:ahLst/>
            <a:cxnLst/>
            <a:rect r="r" b="b" t="t" l="l"/>
            <a:pathLst>
              <a:path h="4490072" w="6208495">
                <a:moveTo>
                  <a:pt x="0" y="0"/>
                </a:moveTo>
                <a:lnTo>
                  <a:pt x="6208495" y="0"/>
                </a:lnTo>
                <a:lnTo>
                  <a:pt x="6208495" y="4490072"/>
                </a:lnTo>
                <a:lnTo>
                  <a:pt x="0" y="4490072"/>
                </a:lnTo>
                <a:lnTo>
                  <a:pt x="0" y="0"/>
                </a:lnTo>
                <a:close/>
              </a:path>
            </a:pathLst>
          </a:custGeom>
          <a:blipFill>
            <a:blip r:embed="rId4"/>
            <a:stretch>
              <a:fillRect l="0" t="0" r="0" b="0"/>
            </a:stretch>
          </a:blipFill>
        </p:spPr>
      </p:sp>
      <p:sp>
        <p:nvSpPr>
          <p:cNvPr name="Freeform 6" id="6"/>
          <p:cNvSpPr/>
          <p:nvPr/>
        </p:nvSpPr>
        <p:spPr>
          <a:xfrm flipH="false" flipV="false" rot="0">
            <a:off x="11330942" y="253366"/>
            <a:ext cx="6458381" cy="6599684"/>
          </a:xfrm>
          <a:custGeom>
            <a:avLst/>
            <a:gdLst/>
            <a:ahLst/>
            <a:cxnLst/>
            <a:rect r="r" b="b" t="t" l="l"/>
            <a:pathLst>
              <a:path h="6599684" w="6458381">
                <a:moveTo>
                  <a:pt x="0" y="0"/>
                </a:moveTo>
                <a:lnTo>
                  <a:pt x="6458381" y="0"/>
                </a:lnTo>
                <a:lnTo>
                  <a:pt x="6458381" y="6599685"/>
                </a:lnTo>
                <a:lnTo>
                  <a:pt x="0" y="6599685"/>
                </a:lnTo>
                <a:lnTo>
                  <a:pt x="0" y="0"/>
                </a:lnTo>
                <a:close/>
              </a:path>
            </a:pathLst>
          </a:custGeom>
          <a:blipFill>
            <a:blip r:embed="rId5"/>
            <a:stretch>
              <a:fillRect l="0" t="0" r="0" b="0"/>
            </a:stretch>
          </a:blipFill>
        </p:spPr>
      </p:sp>
      <p:sp>
        <p:nvSpPr>
          <p:cNvPr name="TextBox 7" id="7"/>
          <p:cNvSpPr txBox="true"/>
          <p:nvPr/>
        </p:nvSpPr>
        <p:spPr>
          <a:xfrm rot="0">
            <a:off x="899596" y="1385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Model Selection</a:t>
            </a:r>
          </a:p>
        </p:txBody>
      </p:sp>
      <p:sp>
        <p:nvSpPr>
          <p:cNvPr name="TextBox 8" id="8"/>
          <p:cNvSpPr txBox="true"/>
          <p:nvPr/>
        </p:nvSpPr>
        <p:spPr>
          <a:xfrm rot="0">
            <a:off x="1169811" y="2060143"/>
            <a:ext cx="7353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Try with Xgboost : “Best of both worlds”</a:t>
            </a:r>
          </a:p>
        </p:txBody>
      </p:sp>
      <p:sp>
        <p:nvSpPr>
          <p:cNvPr name="TextBox 9" id="9"/>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31</a:t>
            </a:r>
          </a:p>
        </p:txBody>
      </p:sp>
      <p:sp>
        <p:nvSpPr>
          <p:cNvPr name="TextBox 10" id="10"/>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TextBox 4" id="4"/>
          <p:cNvSpPr txBox="true"/>
          <p:nvPr/>
        </p:nvSpPr>
        <p:spPr>
          <a:xfrm rot="0">
            <a:off x="1219752" y="1953007"/>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Validation Strategy</a:t>
            </a:r>
          </a:p>
        </p:txBody>
      </p:sp>
      <p:sp>
        <p:nvSpPr>
          <p:cNvPr name="TextBox 5" id="5"/>
          <p:cNvSpPr txBox="true"/>
          <p:nvPr/>
        </p:nvSpPr>
        <p:spPr>
          <a:xfrm rot="0">
            <a:off x="2326922" y="2681849"/>
            <a:ext cx="12306909" cy="360870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Use 3-Fold Cross-Validation for XGBoost instead of TrainValidationSplit (as used for RF/GBT).</a:t>
            </a:r>
          </a:p>
          <a:p>
            <a:pPr algn="l">
              <a:lnSpc>
                <a:spcPts val="3220"/>
              </a:lnSpc>
            </a:pPr>
            <a:r>
              <a:rPr lang="en-US" sz="2300">
                <a:solidFill>
                  <a:srgbClr val="005182"/>
                </a:solidFill>
                <a:latin typeface="Arial"/>
                <a:ea typeface="Arial"/>
                <a:cs typeface="Arial"/>
                <a:sym typeface="Arial"/>
              </a:rPr>
              <a:t>Reasoning:</a:t>
            </a:r>
          </a:p>
          <a:p>
            <a:pPr algn="l" marL="496571" indent="-248285" lvl="1">
              <a:lnSpc>
                <a:spcPts val="3220"/>
              </a:lnSpc>
              <a:buFont typeface="Arial"/>
              <a:buChar char="•"/>
            </a:pPr>
            <a:r>
              <a:rPr lang="en-US" sz="2300">
                <a:solidFill>
                  <a:srgbClr val="005182"/>
                </a:solidFill>
                <a:latin typeface="Arial"/>
                <a:ea typeface="Arial"/>
                <a:cs typeface="Arial"/>
                <a:sym typeface="Arial"/>
              </a:rPr>
              <a:t>Airline data has a seasonal pattern (Q2–Q3 are peak seasons, Q1–Q4 are low).</a:t>
            </a:r>
          </a:p>
          <a:p>
            <a:pPr algn="l" marL="496571" indent="-248285" lvl="1">
              <a:lnSpc>
                <a:spcPts val="3220"/>
              </a:lnSpc>
              <a:buFont typeface="Arial"/>
              <a:buChar char="•"/>
            </a:pPr>
            <a:r>
              <a:rPr lang="en-US" sz="2300">
                <a:solidFill>
                  <a:srgbClr val="005182"/>
                </a:solidFill>
                <a:latin typeface="Arial"/>
                <a:ea typeface="Arial"/>
                <a:cs typeface="Arial"/>
                <a:sym typeface="Arial"/>
              </a:rPr>
              <a:t>With a single 80–20 TrainValidationSplit, you might get “unlucky” — e.g., the validation set contains mostly Q1 data → underestimates performance.</a:t>
            </a:r>
          </a:p>
          <a:p>
            <a:pPr algn="l" marL="496571" indent="-248285" lvl="1">
              <a:lnSpc>
                <a:spcPts val="3220"/>
              </a:lnSpc>
              <a:buFont typeface="Arial"/>
              <a:buChar char="•"/>
            </a:pPr>
            <a:r>
              <a:rPr lang="en-US" sz="2300">
                <a:solidFill>
                  <a:srgbClr val="005182"/>
                </a:solidFill>
                <a:latin typeface="Arial"/>
                <a:ea typeface="Arial"/>
                <a:cs typeface="Arial"/>
                <a:sym typeface="Arial"/>
              </a:rPr>
              <a:t>3-Fold CV ensures each fold includes data from all quarters → provides an unbiased performance estimate.</a:t>
            </a:r>
          </a:p>
          <a:p>
            <a:pPr algn="l">
              <a:lnSpc>
                <a:spcPts val="3220"/>
              </a:lnSpc>
            </a:pPr>
            <a:r>
              <a:rPr lang="en-US" sz="2300">
                <a:solidFill>
                  <a:srgbClr val="005182"/>
                </a:solidFill>
                <a:latin typeface="Arial"/>
                <a:ea typeface="Arial"/>
                <a:cs typeface="Arial"/>
                <a:sym typeface="Arial"/>
              </a:rPr>
              <a:t>Trade-off: 3× higher compute cost, but for the final model decision, reliability is the priority.</a:t>
            </a:r>
          </a:p>
          <a:p>
            <a:pPr algn="l">
              <a:lnSpc>
                <a:spcPts val="3220"/>
              </a:lnSpc>
              <a:spcBef>
                <a:spcPct val="0"/>
              </a:spcBef>
            </a:pPr>
          </a:p>
        </p:txBody>
      </p:sp>
      <p:sp>
        <p:nvSpPr>
          <p:cNvPr name="TextBox 6" id="6"/>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32</a:t>
            </a:r>
          </a:p>
        </p:txBody>
      </p:sp>
      <p:sp>
        <p:nvSpPr>
          <p:cNvPr name="TextBox 7" id="7"/>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4999707" y="3355159"/>
            <a:ext cx="6425919" cy="5044237"/>
          </a:xfrm>
          <a:custGeom>
            <a:avLst/>
            <a:gdLst/>
            <a:ahLst/>
            <a:cxnLst/>
            <a:rect r="r" b="b" t="t" l="l"/>
            <a:pathLst>
              <a:path h="5044237" w="6425919">
                <a:moveTo>
                  <a:pt x="0" y="0"/>
                </a:moveTo>
                <a:lnTo>
                  <a:pt x="6425919" y="0"/>
                </a:lnTo>
                <a:lnTo>
                  <a:pt x="6425919" y="5044237"/>
                </a:lnTo>
                <a:lnTo>
                  <a:pt x="0" y="5044237"/>
                </a:lnTo>
                <a:lnTo>
                  <a:pt x="0" y="0"/>
                </a:lnTo>
                <a:close/>
              </a:path>
            </a:pathLst>
          </a:custGeom>
          <a:blipFill>
            <a:blip r:embed="rId3"/>
            <a:stretch>
              <a:fillRect l="0" t="0" r="0" b="0"/>
            </a:stretch>
          </a:blipFill>
        </p:spPr>
      </p:sp>
      <p:sp>
        <p:nvSpPr>
          <p:cNvPr name="TextBox 5" id="5"/>
          <p:cNvSpPr txBox="true"/>
          <p:nvPr/>
        </p:nvSpPr>
        <p:spPr>
          <a:xfrm rot="0">
            <a:off x="1619263" y="1893773"/>
            <a:ext cx="7353909"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Feature Importance</a:t>
            </a:r>
          </a:p>
        </p:txBody>
      </p:sp>
      <p:sp>
        <p:nvSpPr>
          <p:cNvPr name="TextBox 6" id="6"/>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33</a:t>
            </a:r>
          </a:p>
        </p:txBody>
      </p:sp>
      <p:sp>
        <p:nvSpPr>
          <p:cNvPr name="TextBox 7" id="7"/>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TextBox 4" id="4"/>
          <p:cNvSpPr txBox="true"/>
          <p:nvPr/>
        </p:nvSpPr>
        <p:spPr>
          <a:xfrm rot="0">
            <a:off x="1619263" y="1893773"/>
            <a:ext cx="10176131"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Why not use Neural Network? </a:t>
            </a:r>
          </a:p>
        </p:txBody>
      </p:sp>
      <p:sp>
        <p:nvSpPr>
          <p:cNvPr name="TextBox 5" id="5"/>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34</a:t>
            </a:r>
          </a:p>
        </p:txBody>
      </p:sp>
      <p:sp>
        <p:nvSpPr>
          <p:cNvPr name="TextBox 6" id="6"/>
          <p:cNvSpPr txBox="true"/>
          <p:nvPr/>
        </p:nvSpPr>
        <p:spPr>
          <a:xfrm rot="0">
            <a:off x="1423811" y="2680717"/>
            <a:ext cx="12306909"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We asked ourselves: “Would Deep Learning be a better choice?”</a:t>
            </a:r>
          </a:p>
        </p:txBody>
      </p:sp>
      <p:sp>
        <p:nvSpPr>
          <p:cNvPr name="TextBox 7" id="7"/>
          <p:cNvSpPr txBox="true"/>
          <p:nvPr/>
        </p:nvSpPr>
        <p:spPr>
          <a:xfrm rot="0">
            <a:off x="2446305" y="3557158"/>
            <a:ext cx="8522047" cy="408305"/>
          </a:xfrm>
          <a:prstGeom prst="rect">
            <a:avLst/>
          </a:prstGeom>
        </p:spPr>
        <p:txBody>
          <a:bodyPr anchor="t" rtlCol="false" tIns="0" lIns="0" bIns="0" rIns="0">
            <a:spAutoFit/>
          </a:bodyPr>
          <a:lstStyle/>
          <a:p>
            <a:pPr algn="l">
              <a:lnSpc>
                <a:spcPts val="3220"/>
              </a:lnSpc>
              <a:spcBef>
                <a:spcPct val="0"/>
              </a:spcBef>
            </a:pPr>
            <a:r>
              <a:rPr lang="en-US" sz="2300">
                <a:solidFill>
                  <a:srgbClr val="005182"/>
                </a:solidFill>
                <a:latin typeface="Arial"/>
                <a:ea typeface="Arial"/>
                <a:cs typeface="Arial"/>
                <a:sym typeface="Arial"/>
              </a:rPr>
              <a:t>Experiment: Trained a 4-layer MLP (256→128→64→32 neurons).</a:t>
            </a:r>
          </a:p>
        </p:txBody>
      </p:sp>
      <p:sp>
        <p:nvSpPr>
          <p:cNvPr name="TextBox 8" id="8"/>
          <p:cNvSpPr txBox="true"/>
          <p:nvPr/>
        </p:nvSpPr>
        <p:spPr>
          <a:xfrm rot="0">
            <a:off x="2446305" y="4279788"/>
            <a:ext cx="10209389" cy="240855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Trade-off: Training was 8× slower and required extra hyperparameter tuning (learning rate schedule, batch size, etc.).</a:t>
            </a:r>
          </a:p>
          <a:p>
            <a:pPr algn="l">
              <a:lnSpc>
                <a:spcPts val="3220"/>
              </a:lnSpc>
              <a:spcBef>
                <a:spcPct val="0"/>
              </a:spcBef>
            </a:pPr>
            <a:r>
              <a:rPr lang="en-US" sz="2300">
                <a:solidFill>
                  <a:srgbClr val="005182"/>
                </a:solidFill>
                <a:latin typeface="Arial"/>
                <a:ea typeface="Arial"/>
                <a:cs typeface="Arial"/>
                <a:sym typeface="Arial"/>
              </a:rPr>
              <a:t>⟶ </a:t>
            </a:r>
            <a:r>
              <a:rPr lang="en-US" sz="2300">
                <a:solidFill>
                  <a:srgbClr val="005182"/>
                </a:solidFill>
                <a:latin typeface="Arial"/>
                <a:ea typeface="Arial"/>
                <a:cs typeface="Arial"/>
                <a:sym typeface="Arial"/>
              </a:rPr>
              <a:t>Conclusion: For tabular data with well-engineered features, tree-based models remain the sweet spot — comparable performance, better interpretability, and faster deployment.</a:t>
            </a:r>
          </a:p>
          <a:p>
            <a:pPr algn="l">
              <a:lnSpc>
                <a:spcPts val="3220"/>
              </a:lnSpc>
              <a:spcBef>
                <a:spcPct val="0"/>
              </a:spcBef>
            </a:pPr>
          </a:p>
        </p:txBody>
      </p:sp>
      <p:sp>
        <p:nvSpPr>
          <p:cNvPr name="TextBox 9" id="9"/>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513521" y="-766602"/>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2"/>
            <a:stretch>
              <a:fillRect l="0" t="0" r="0" b="0"/>
            </a:stretch>
          </a:blipFill>
        </p:spPr>
      </p:sp>
      <p:sp>
        <p:nvSpPr>
          <p:cNvPr name="Freeform 4" id="4"/>
          <p:cNvSpPr/>
          <p:nvPr/>
        </p:nvSpPr>
        <p:spPr>
          <a:xfrm flipH="false" flipV="false" rot="0">
            <a:off x="10271527" y="253366"/>
            <a:ext cx="7649183" cy="5832094"/>
          </a:xfrm>
          <a:custGeom>
            <a:avLst/>
            <a:gdLst/>
            <a:ahLst/>
            <a:cxnLst/>
            <a:rect r="r" b="b" t="t" l="l"/>
            <a:pathLst>
              <a:path h="5832094" w="7649183">
                <a:moveTo>
                  <a:pt x="0" y="0"/>
                </a:moveTo>
                <a:lnTo>
                  <a:pt x="7649183" y="0"/>
                </a:lnTo>
                <a:lnTo>
                  <a:pt x="7649183" y="5832094"/>
                </a:lnTo>
                <a:lnTo>
                  <a:pt x="0" y="5832094"/>
                </a:lnTo>
                <a:lnTo>
                  <a:pt x="0" y="0"/>
                </a:lnTo>
                <a:close/>
              </a:path>
            </a:pathLst>
          </a:custGeom>
          <a:blipFill>
            <a:blip r:embed="rId3"/>
            <a:stretch>
              <a:fillRect l="0" t="0" r="0" b="0"/>
            </a:stretch>
          </a:blipFill>
        </p:spPr>
      </p:sp>
      <p:sp>
        <p:nvSpPr>
          <p:cNvPr name="Freeform 5" id="5"/>
          <p:cNvSpPr/>
          <p:nvPr/>
        </p:nvSpPr>
        <p:spPr>
          <a:xfrm flipH="false" flipV="false" rot="0">
            <a:off x="4303008" y="2368118"/>
            <a:ext cx="5827306" cy="5516793"/>
          </a:xfrm>
          <a:custGeom>
            <a:avLst/>
            <a:gdLst/>
            <a:ahLst/>
            <a:cxnLst/>
            <a:rect r="r" b="b" t="t" l="l"/>
            <a:pathLst>
              <a:path h="5516793" w="5827306">
                <a:moveTo>
                  <a:pt x="0" y="0"/>
                </a:moveTo>
                <a:lnTo>
                  <a:pt x="5827306" y="0"/>
                </a:lnTo>
                <a:lnTo>
                  <a:pt x="5827306" y="5516793"/>
                </a:lnTo>
                <a:lnTo>
                  <a:pt x="0" y="5516793"/>
                </a:lnTo>
                <a:lnTo>
                  <a:pt x="0" y="0"/>
                </a:lnTo>
                <a:close/>
              </a:path>
            </a:pathLst>
          </a:custGeom>
          <a:blipFill>
            <a:blip r:embed="rId4"/>
            <a:stretch>
              <a:fillRect l="0" t="0" r="0" b="0"/>
            </a:stretch>
          </a:blipFill>
        </p:spPr>
      </p:sp>
      <p:sp>
        <p:nvSpPr>
          <p:cNvPr name="Freeform 6" id="6"/>
          <p:cNvSpPr/>
          <p:nvPr/>
        </p:nvSpPr>
        <p:spPr>
          <a:xfrm flipH="false" flipV="false" rot="0">
            <a:off x="11094585" y="6259141"/>
            <a:ext cx="6826125" cy="3607667"/>
          </a:xfrm>
          <a:custGeom>
            <a:avLst/>
            <a:gdLst/>
            <a:ahLst/>
            <a:cxnLst/>
            <a:rect r="r" b="b" t="t" l="l"/>
            <a:pathLst>
              <a:path h="3607667" w="6826125">
                <a:moveTo>
                  <a:pt x="0" y="0"/>
                </a:moveTo>
                <a:lnTo>
                  <a:pt x="6826125" y="0"/>
                </a:lnTo>
                <a:lnTo>
                  <a:pt x="6826125" y="3607667"/>
                </a:lnTo>
                <a:lnTo>
                  <a:pt x="0" y="3607667"/>
                </a:lnTo>
                <a:lnTo>
                  <a:pt x="0" y="0"/>
                </a:lnTo>
                <a:close/>
              </a:path>
            </a:pathLst>
          </a:custGeom>
          <a:blipFill>
            <a:blip r:embed="rId5"/>
            <a:stretch>
              <a:fillRect l="0" t="0" r="0" b="0"/>
            </a:stretch>
          </a:blipFill>
        </p:spPr>
      </p:sp>
      <p:sp>
        <p:nvSpPr>
          <p:cNvPr name="Freeform 7" id="7"/>
          <p:cNvSpPr/>
          <p:nvPr/>
        </p:nvSpPr>
        <p:spPr>
          <a:xfrm flipH="false" flipV="false" rot="0">
            <a:off x="6850455" y="8062974"/>
            <a:ext cx="3519748" cy="1983638"/>
          </a:xfrm>
          <a:custGeom>
            <a:avLst/>
            <a:gdLst/>
            <a:ahLst/>
            <a:cxnLst/>
            <a:rect r="r" b="b" t="t" l="l"/>
            <a:pathLst>
              <a:path h="1983638" w="3519748">
                <a:moveTo>
                  <a:pt x="0" y="0"/>
                </a:moveTo>
                <a:lnTo>
                  <a:pt x="3519748" y="0"/>
                </a:lnTo>
                <a:lnTo>
                  <a:pt x="3519748" y="1983638"/>
                </a:lnTo>
                <a:lnTo>
                  <a:pt x="0" y="1983638"/>
                </a:lnTo>
                <a:lnTo>
                  <a:pt x="0" y="0"/>
                </a:lnTo>
                <a:close/>
              </a:path>
            </a:pathLst>
          </a:custGeom>
          <a:blipFill>
            <a:blip r:embed="rId6"/>
            <a:stretch>
              <a:fillRect l="0" t="0" r="0" b="0"/>
            </a:stretch>
          </a:blipFill>
        </p:spPr>
      </p:sp>
      <p:sp>
        <p:nvSpPr>
          <p:cNvPr name="TextBox 8" id="8"/>
          <p:cNvSpPr txBox="true"/>
          <p:nvPr/>
        </p:nvSpPr>
        <p:spPr>
          <a:xfrm rot="0">
            <a:off x="1619263" y="1460652"/>
            <a:ext cx="10176131" cy="474345"/>
          </a:xfrm>
          <a:prstGeom prst="rect">
            <a:avLst/>
          </a:prstGeom>
        </p:spPr>
        <p:txBody>
          <a:bodyPr anchor="t" rtlCol="false" tIns="0" lIns="0" bIns="0" rIns="0">
            <a:spAutoFit/>
          </a:bodyPr>
          <a:lstStyle/>
          <a:p>
            <a:pPr algn="l">
              <a:lnSpc>
                <a:spcPts val="3779"/>
              </a:lnSpc>
              <a:spcBef>
                <a:spcPct val="0"/>
              </a:spcBef>
            </a:pPr>
            <a:r>
              <a:rPr lang="en-US" sz="2700" b="true">
                <a:solidFill>
                  <a:srgbClr val="005182"/>
                </a:solidFill>
                <a:latin typeface="Arial Bold"/>
                <a:ea typeface="Arial Bold"/>
                <a:cs typeface="Arial Bold"/>
                <a:sym typeface="Arial Bold"/>
              </a:rPr>
              <a:t>Why not use Neural Network? </a:t>
            </a:r>
          </a:p>
        </p:txBody>
      </p:sp>
      <p:sp>
        <p:nvSpPr>
          <p:cNvPr name="TextBox 9" id="9"/>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35</a:t>
            </a:r>
          </a:p>
        </p:txBody>
      </p:sp>
      <p:sp>
        <p:nvSpPr>
          <p:cNvPr name="TextBox 10" id="10"/>
          <p:cNvSpPr txBox="true"/>
          <p:nvPr/>
        </p:nvSpPr>
        <p:spPr>
          <a:xfrm rot="0">
            <a:off x="1131480" y="3118009"/>
            <a:ext cx="3028652" cy="2008505"/>
          </a:xfrm>
          <a:prstGeom prst="rect">
            <a:avLst/>
          </a:prstGeom>
        </p:spPr>
        <p:txBody>
          <a:bodyPr anchor="t" rtlCol="false" tIns="0" lIns="0" bIns="0" rIns="0">
            <a:spAutoFit/>
          </a:bodyPr>
          <a:lstStyle/>
          <a:p>
            <a:pPr algn="l">
              <a:lnSpc>
                <a:spcPts val="3220"/>
              </a:lnSpc>
            </a:pPr>
            <a:r>
              <a:rPr lang="en-US" sz="2300">
                <a:solidFill>
                  <a:srgbClr val="005182"/>
                </a:solidFill>
                <a:latin typeface="Arial"/>
                <a:ea typeface="Arial"/>
                <a:cs typeface="Arial"/>
                <a:sym typeface="Arial"/>
              </a:rPr>
              <a:t>Architect :  </a:t>
            </a:r>
          </a:p>
          <a:p>
            <a:pPr algn="l" marL="496571" indent="-248285" lvl="1">
              <a:lnSpc>
                <a:spcPts val="3220"/>
              </a:lnSpc>
              <a:buFont typeface="Arial"/>
              <a:buChar char="•"/>
            </a:pPr>
            <a:r>
              <a:rPr lang="en-US" sz="2300">
                <a:solidFill>
                  <a:srgbClr val="005182"/>
                </a:solidFill>
                <a:latin typeface="Arial"/>
                <a:ea typeface="Arial"/>
                <a:cs typeface="Arial"/>
                <a:sym typeface="Arial"/>
              </a:rPr>
              <a:t>ReLU Activation</a:t>
            </a:r>
          </a:p>
          <a:p>
            <a:pPr algn="l" marL="496571" indent="-248285" lvl="1">
              <a:lnSpc>
                <a:spcPts val="3220"/>
              </a:lnSpc>
              <a:buFont typeface="Arial"/>
              <a:buChar char="•"/>
            </a:pPr>
            <a:r>
              <a:rPr lang="en-US" sz="2300">
                <a:solidFill>
                  <a:srgbClr val="005182"/>
                </a:solidFill>
                <a:latin typeface="Arial"/>
                <a:ea typeface="Arial"/>
                <a:cs typeface="Arial"/>
                <a:sym typeface="Arial"/>
              </a:rPr>
              <a:t>BatchNormalization</a:t>
            </a:r>
          </a:p>
          <a:p>
            <a:pPr algn="l" marL="496571" indent="-248285" lvl="1">
              <a:lnSpc>
                <a:spcPts val="3220"/>
              </a:lnSpc>
              <a:buFont typeface="Arial"/>
              <a:buChar char="•"/>
            </a:pPr>
            <a:r>
              <a:rPr lang="en-US" sz="2300">
                <a:solidFill>
                  <a:srgbClr val="005182"/>
                </a:solidFill>
                <a:latin typeface="Arial"/>
                <a:ea typeface="Arial"/>
                <a:cs typeface="Arial"/>
                <a:sym typeface="Arial"/>
              </a:rPr>
              <a:t>Dropout </a:t>
            </a:r>
          </a:p>
          <a:p>
            <a:pPr algn="l" marL="496571" indent="-248285" lvl="1">
              <a:lnSpc>
                <a:spcPts val="3220"/>
              </a:lnSpc>
              <a:spcBef>
                <a:spcPct val="0"/>
              </a:spcBef>
              <a:buFont typeface="Arial"/>
              <a:buChar char="•"/>
            </a:pPr>
            <a:r>
              <a:rPr lang="en-US" sz="2300">
                <a:solidFill>
                  <a:srgbClr val="005182"/>
                </a:solidFill>
                <a:latin typeface="Arial"/>
                <a:ea typeface="Arial"/>
                <a:cs typeface="Arial"/>
                <a:sym typeface="Arial"/>
              </a:rPr>
              <a:t>L2 Regularization</a:t>
            </a:r>
          </a:p>
        </p:txBody>
      </p:sp>
      <p:sp>
        <p:nvSpPr>
          <p:cNvPr name="TextBox 11" id="11"/>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4.3 Airline market share prediction model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true" flipV="true" rot="0">
            <a:off x="1117251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TextBox 5" id="5"/>
          <p:cNvSpPr txBox="true"/>
          <p:nvPr/>
        </p:nvSpPr>
        <p:spPr>
          <a:xfrm rot="0">
            <a:off x="779940" y="2263414"/>
            <a:ext cx="15424632" cy="3721735"/>
          </a:xfrm>
          <a:prstGeom prst="rect">
            <a:avLst/>
          </a:prstGeom>
        </p:spPr>
        <p:txBody>
          <a:bodyPr anchor="t" rtlCol="false" tIns="0" lIns="0" bIns="0" rIns="0">
            <a:spAutoFit/>
          </a:bodyPr>
          <a:lstStyle/>
          <a:p>
            <a:pPr algn="l">
              <a:lnSpc>
                <a:spcPts val="3680"/>
              </a:lnSpc>
            </a:pPr>
            <a:r>
              <a:rPr lang="en-US" sz="2300" b="true">
                <a:solidFill>
                  <a:srgbClr val="005182"/>
                </a:solidFill>
                <a:latin typeface="Arial Bold"/>
                <a:ea typeface="Arial Bold"/>
                <a:cs typeface="Arial Bold"/>
                <a:sym typeface="Arial Bold"/>
              </a:rPr>
              <a:t>Random Forest </a:t>
            </a:r>
          </a:p>
          <a:p>
            <a:pPr algn="l" marL="496571" indent="-248285" lvl="1">
              <a:lnSpc>
                <a:spcPts val="3680"/>
              </a:lnSpc>
              <a:buFont typeface="Arial"/>
              <a:buChar char="•"/>
            </a:pPr>
            <a:r>
              <a:rPr lang="en-US" sz="2300">
                <a:solidFill>
                  <a:srgbClr val="005182"/>
                </a:solidFill>
                <a:latin typeface="Arial"/>
                <a:ea typeface="Arial"/>
                <a:cs typeface="Arial"/>
                <a:sym typeface="Arial"/>
              </a:rPr>
              <a:t>Random Forest is an ensemble learning algorithm that combines multiple decision trees to make predictions.</a:t>
            </a:r>
          </a:p>
          <a:p>
            <a:pPr algn="l" marL="496571" indent="-248285" lvl="1">
              <a:lnSpc>
                <a:spcPts val="3680"/>
              </a:lnSpc>
              <a:buFont typeface="Arial"/>
              <a:buChar char="•"/>
            </a:pPr>
            <a:r>
              <a:rPr lang="en-US" sz="2300">
                <a:solidFill>
                  <a:srgbClr val="005182"/>
                </a:solidFill>
                <a:latin typeface="Arial"/>
                <a:ea typeface="Arial"/>
                <a:cs typeface="Arial"/>
                <a:sym typeface="Arial"/>
              </a:rPr>
              <a:t>Each tree is trained on a random subset of the data and features, which helps reduce overfitting and improve generalization.</a:t>
            </a:r>
          </a:p>
          <a:p>
            <a:pPr algn="l">
              <a:lnSpc>
                <a:spcPts val="3680"/>
              </a:lnSpc>
            </a:pPr>
            <a:r>
              <a:rPr lang="en-US" sz="2300" b="true">
                <a:solidFill>
                  <a:srgbClr val="005182"/>
                </a:solidFill>
                <a:latin typeface="Arial Bold"/>
                <a:ea typeface="Arial Bold"/>
                <a:cs typeface="Arial Bold"/>
                <a:sym typeface="Arial Bold"/>
              </a:rPr>
              <a:t>Logistic Regression</a:t>
            </a:r>
          </a:p>
          <a:p>
            <a:pPr algn="l" marL="496571" indent="-248285" lvl="1">
              <a:lnSpc>
                <a:spcPts val="3680"/>
              </a:lnSpc>
              <a:buFont typeface="Arial"/>
              <a:buChar char="•"/>
            </a:pPr>
            <a:r>
              <a:rPr lang="en-US" sz="2300">
                <a:solidFill>
                  <a:srgbClr val="005182"/>
                </a:solidFill>
                <a:latin typeface="Arial"/>
                <a:ea typeface="Arial"/>
                <a:cs typeface="Arial"/>
                <a:sym typeface="Arial"/>
              </a:rPr>
              <a:t>Logistic Regression is a supervised learning algorithm used mainly for binary classification problems.</a:t>
            </a:r>
          </a:p>
          <a:p>
            <a:pPr algn="l" marL="496571" indent="-248285" lvl="1">
              <a:lnSpc>
                <a:spcPts val="3680"/>
              </a:lnSpc>
              <a:buFont typeface="Arial"/>
              <a:buChar char="•"/>
            </a:pPr>
            <a:r>
              <a:rPr lang="en-US" sz="2300">
                <a:solidFill>
                  <a:srgbClr val="005182"/>
                </a:solidFill>
                <a:latin typeface="Arial"/>
                <a:ea typeface="Arial"/>
                <a:cs typeface="Arial"/>
                <a:sym typeface="Arial"/>
              </a:rPr>
              <a:t>It estimates the probability that an instance belongs to a particular class using the logistic (sigmoid) function.</a:t>
            </a:r>
          </a:p>
          <a:p>
            <a:pPr algn="l">
              <a:lnSpc>
                <a:spcPts val="3680"/>
              </a:lnSpc>
            </a:pPr>
          </a:p>
        </p:txBody>
      </p:sp>
      <p:sp>
        <p:nvSpPr>
          <p:cNvPr name="Freeform 6" id="6"/>
          <p:cNvSpPr/>
          <p:nvPr/>
        </p:nvSpPr>
        <p:spPr>
          <a:xfrm flipH="false" flipV="false" rot="0">
            <a:off x="5376281" y="5985149"/>
            <a:ext cx="8332624" cy="1501027"/>
          </a:xfrm>
          <a:custGeom>
            <a:avLst/>
            <a:gdLst/>
            <a:ahLst/>
            <a:cxnLst/>
            <a:rect r="r" b="b" t="t" l="l"/>
            <a:pathLst>
              <a:path h="1501027" w="8332624">
                <a:moveTo>
                  <a:pt x="0" y="0"/>
                </a:moveTo>
                <a:lnTo>
                  <a:pt x="8332624" y="0"/>
                </a:lnTo>
                <a:lnTo>
                  <a:pt x="8332624" y="1501027"/>
                </a:lnTo>
                <a:lnTo>
                  <a:pt x="0" y="1501027"/>
                </a:lnTo>
                <a:lnTo>
                  <a:pt x="0" y="0"/>
                </a:lnTo>
                <a:close/>
              </a:path>
            </a:pathLst>
          </a:custGeom>
          <a:blipFill>
            <a:blip r:embed="rId4"/>
            <a:stretch>
              <a:fillRect l="0" t="0" r="0" b="0"/>
            </a:stretch>
          </a:blipFill>
        </p:spPr>
      </p:sp>
      <p:sp>
        <p:nvSpPr>
          <p:cNvPr name="TextBox 7" id="7"/>
          <p:cNvSpPr txBox="true"/>
          <p:nvPr/>
        </p:nvSpPr>
        <p:spPr>
          <a:xfrm rot="0">
            <a:off x="1489274" y="1424077"/>
            <a:ext cx="4514701"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5182"/>
                </a:solidFill>
                <a:latin typeface="Arial Bold"/>
                <a:ea typeface="Arial Bold"/>
                <a:cs typeface="Arial Bold"/>
                <a:sym typeface="Arial Bold"/>
              </a:rPr>
              <a:t>Introd</a:t>
            </a:r>
            <a:r>
              <a:rPr lang="en-US" b="true" sz="2499">
                <a:solidFill>
                  <a:srgbClr val="005182"/>
                </a:solidFill>
                <a:latin typeface="Arial Bold"/>
                <a:ea typeface="Arial Bold"/>
                <a:cs typeface="Arial Bold"/>
                <a:sym typeface="Arial Bold"/>
              </a:rPr>
              <a:t>uction to model training</a:t>
            </a:r>
          </a:p>
        </p:txBody>
      </p:sp>
      <p:sp>
        <p:nvSpPr>
          <p:cNvPr name="TextBox 8" id="8"/>
          <p:cNvSpPr txBox="true"/>
          <p:nvPr/>
        </p:nvSpPr>
        <p:spPr>
          <a:xfrm rot="0">
            <a:off x="3275608" y="6678512"/>
            <a:ext cx="9890668" cy="391809"/>
          </a:xfrm>
          <a:prstGeom prst="rect">
            <a:avLst/>
          </a:prstGeom>
        </p:spPr>
        <p:txBody>
          <a:bodyPr anchor="t" rtlCol="false" tIns="0" lIns="0" bIns="0" rIns="0">
            <a:spAutoFit/>
          </a:bodyPr>
          <a:lstStyle/>
          <a:p>
            <a:pPr algn="l">
              <a:lnSpc>
                <a:spcPts val="3079"/>
              </a:lnSpc>
              <a:spcBef>
                <a:spcPct val="0"/>
              </a:spcBef>
            </a:pPr>
            <a:r>
              <a:rPr lang="en-US" sz="2199" b="true">
                <a:solidFill>
                  <a:srgbClr val="005182"/>
                </a:solidFill>
                <a:latin typeface="Arial Bold"/>
                <a:ea typeface="Arial Bold"/>
                <a:cs typeface="Arial Bold"/>
                <a:sym typeface="Arial Bold"/>
              </a:rPr>
              <a:t>Sigmoid function :</a:t>
            </a:r>
          </a:p>
        </p:txBody>
      </p:sp>
      <p:sp>
        <p:nvSpPr>
          <p:cNvPr name="TextBox 9" id="9"/>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36</a:t>
            </a:r>
          </a:p>
        </p:txBody>
      </p:sp>
      <p:sp>
        <p:nvSpPr>
          <p:cNvPr name="TextBox 10" id="10"/>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true" flipV="true" rot="0">
            <a:off x="1119156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Freeform 5" id="5"/>
          <p:cNvSpPr/>
          <p:nvPr/>
        </p:nvSpPr>
        <p:spPr>
          <a:xfrm flipH="false" flipV="false" rot="0">
            <a:off x="5991372" y="2488270"/>
            <a:ext cx="6184419" cy="5762190"/>
          </a:xfrm>
          <a:custGeom>
            <a:avLst/>
            <a:gdLst/>
            <a:ahLst/>
            <a:cxnLst/>
            <a:rect r="r" b="b" t="t" l="l"/>
            <a:pathLst>
              <a:path h="5762190" w="6184419">
                <a:moveTo>
                  <a:pt x="0" y="0"/>
                </a:moveTo>
                <a:lnTo>
                  <a:pt x="6184419" y="0"/>
                </a:lnTo>
                <a:lnTo>
                  <a:pt x="6184419" y="5762190"/>
                </a:lnTo>
                <a:lnTo>
                  <a:pt x="0" y="5762190"/>
                </a:lnTo>
                <a:lnTo>
                  <a:pt x="0" y="0"/>
                </a:lnTo>
                <a:close/>
              </a:path>
            </a:pathLst>
          </a:custGeom>
          <a:blipFill>
            <a:blip r:embed="rId4"/>
            <a:stretch>
              <a:fillRect l="0" t="0" r="0" b="0"/>
            </a:stretch>
          </a:blipFill>
        </p:spPr>
      </p:sp>
      <p:sp>
        <p:nvSpPr>
          <p:cNvPr name="Freeform 6" id="6"/>
          <p:cNvSpPr/>
          <p:nvPr/>
        </p:nvSpPr>
        <p:spPr>
          <a:xfrm flipH="false" flipV="false" rot="0">
            <a:off x="649881" y="1808566"/>
            <a:ext cx="5193674" cy="3743906"/>
          </a:xfrm>
          <a:custGeom>
            <a:avLst/>
            <a:gdLst/>
            <a:ahLst/>
            <a:cxnLst/>
            <a:rect r="r" b="b" t="t" l="l"/>
            <a:pathLst>
              <a:path h="3743906" w="5193674">
                <a:moveTo>
                  <a:pt x="0" y="0"/>
                </a:moveTo>
                <a:lnTo>
                  <a:pt x="5193675" y="0"/>
                </a:lnTo>
                <a:lnTo>
                  <a:pt x="5193675" y="3743907"/>
                </a:lnTo>
                <a:lnTo>
                  <a:pt x="0" y="3743907"/>
                </a:lnTo>
                <a:lnTo>
                  <a:pt x="0" y="0"/>
                </a:lnTo>
                <a:close/>
              </a:path>
            </a:pathLst>
          </a:custGeom>
          <a:blipFill>
            <a:blip r:embed="rId5"/>
            <a:stretch>
              <a:fillRect l="0" t="0" r="0" b="0"/>
            </a:stretch>
          </a:blipFill>
        </p:spPr>
      </p:sp>
      <p:sp>
        <p:nvSpPr>
          <p:cNvPr name="Freeform 7" id="7"/>
          <p:cNvSpPr/>
          <p:nvPr/>
        </p:nvSpPr>
        <p:spPr>
          <a:xfrm flipH="false" flipV="false" rot="0">
            <a:off x="12323608" y="2356655"/>
            <a:ext cx="5636327" cy="3743791"/>
          </a:xfrm>
          <a:custGeom>
            <a:avLst/>
            <a:gdLst/>
            <a:ahLst/>
            <a:cxnLst/>
            <a:rect r="r" b="b" t="t" l="l"/>
            <a:pathLst>
              <a:path h="3743791" w="5636327">
                <a:moveTo>
                  <a:pt x="0" y="0"/>
                </a:moveTo>
                <a:lnTo>
                  <a:pt x="5636327" y="0"/>
                </a:lnTo>
                <a:lnTo>
                  <a:pt x="5636327" y="3743791"/>
                </a:lnTo>
                <a:lnTo>
                  <a:pt x="0" y="3743791"/>
                </a:lnTo>
                <a:lnTo>
                  <a:pt x="0" y="0"/>
                </a:lnTo>
                <a:close/>
              </a:path>
            </a:pathLst>
          </a:custGeom>
          <a:blipFill>
            <a:blip r:embed="rId6"/>
            <a:stretch>
              <a:fillRect l="0" t="0" r="-17561" b="0"/>
            </a:stretch>
          </a:blipFill>
        </p:spPr>
      </p:sp>
      <p:sp>
        <p:nvSpPr>
          <p:cNvPr name="TextBox 8" id="8"/>
          <p:cNvSpPr txBox="true"/>
          <p:nvPr/>
        </p:nvSpPr>
        <p:spPr>
          <a:xfrm rot="0">
            <a:off x="1382160" y="1279536"/>
            <a:ext cx="3933974"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5182"/>
                </a:solidFill>
                <a:latin typeface="Arial Bold"/>
                <a:ea typeface="Arial Bold"/>
                <a:cs typeface="Arial Bold"/>
                <a:sym typeface="Arial Bold"/>
              </a:rPr>
              <a:t>Prep</a:t>
            </a:r>
            <a:r>
              <a:rPr lang="en-US" b="true" sz="2499">
                <a:solidFill>
                  <a:srgbClr val="005182"/>
                </a:solidFill>
                <a:latin typeface="Arial Bold"/>
                <a:ea typeface="Arial Bold"/>
                <a:cs typeface="Arial Bold"/>
                <a:sym typeface="Arial Bold"/>
              </a:rPr>
              <a:t>are to train the model</a:t>
            </a:r>
          </a:p>
        </p:txBody>
      </p:sp>
      <p:sp>
        <p:nvSpPr>
          <p:cNvPr name="TextBox 9" id="9"/>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37</a:t>
            </a:r>
          </a:p>
        </p:txBody>
      </p:sp>
      <p:sp>
        <p:nvSpPr>
          <p:cNvPr name="TextBox 10" id="10"/>
          <p:cNvSpPr txBox="true"/>
          <p:nvPr/>
        </p:nvSpPr>
        <p:spPr>
          <a:xfrm rot="0">
            <a:off x="170560"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false" flipV="false" rot="0">
            <a:off x="649881" y="2473578"/>
            <a:ext cx="11301259" cy="5339845"/>
          </a:xfrm>
          <a:custGeom>
            <a:avLst/>
            <a:gdLst/>
            <a:ahLst/>
            <a:cxnLst/>
            <a:rect r="r" b="b" t="t" l="l"/>
            <a:pathLst>
              <a:path h="5339845" w="11301259">
                <a:moveTo>
                  <a:pt x="0" y="0"/>
                </a:moveTo>
                <a:lnTo>
                  <a:pt x="11301259" y="0"/>
                </a:lnTo>
                <a:lnTo>
                  <a:pt x="11301259" y="5339844"/>
                </a:lnTo>
                <a:lnTo>
                  <a:pt x="0" y="5339844"/>
                </a:lnTo>
                <a:lnTo>
                  <a:pt x="0" y="0"/>
                </a:lnTo>
                <a:close/>
              </a:path>
            </a:pathLst>
          </a:custGeom>
          <a:blipFill>
            <a:blip r:embed="rId4"/>
            <a:stretch>
              <a:fillRect l="0" t="0" r="0" b="0"/>
            </a:stretch>
          </a:blipFill>
        </p:spPr>
      </p:sp>
      <p:sp>
        <p:nvSpPr>
          <p:cNvPr name="Freeform 5" id="5"/>
          <p:cNvSpPr/>
          <p:nvPr/>
        </p:nvSpPr>
        <p:spPr>
          <a:xfrm flipH="false" flipV="false" rot="0">
            <a:off x="12032437" y="6099166"/>
            <a:ext cx="5891478" cy="2552390"/>
          </a:xfrm>
          <a:custGeom>
            <a:avLst/>
            <a:gdLst/>
            <a:ahLst/>
            <a:cxnLst/>
            <a:rect r="r" b="b" t="t" l="l"/>
            <a:pathLst>
              <a:path h="2552390" w="5891478">
                <a:moveTo>
                  <a:pt x="0" y="0"/>
                </a:moveTo>
                <a:lnTo>
                  <a:pt x="5891478" y="0"/>
                </a:lnTo>
                <a:lnTo>
                  <a:pt x="5891478" y="2552390"/>
                </a:lnTo>
                <a:lnTo>
                  <a:pt x="0" y="2552390"/>
                </a:lnTo>
                <a:lnTo>
                  <a:pt x="0" y="0"/>
                </a:lnTo>
                <a:close/>
              </a:path>
            </a:pathLst>
          </a:custGeom>
          <a:blipFill>
            <a:blip r:embed="rId5"/>
            <a:stretch>
              <a:fillRect l="0" t="0" r="-59692" b="0"/>
            </a:stretch>
          </a:blipFill>
        </p:spPr>
      </p:sp>
      <p:sp>
        <p:nvSpPr>
          <p:cNvPr name="TextBox 6" id="6"/>
          <p:cNvSpPr txBox="true"/>
          <p:nvPr/>
        </p:nvSpPr>
        <p:spPr>
          <a:xfrm rot="0">
            <a:off x="1224596" y="1270011"/>
            <a:ext cx="4249103" cy="474345"/>
          </a:xfrm>
          <a:prstGeom prst="rect">
            <a:avLst/>
          </a:prstGeom>
        </p:spPr>
        <p:txBody>
          <a:bodyPr anchor="t" rtlCol="false" tIns="0" lIns="0" bIns="0" rIns="0">
            <a:spAutoFit/>
          </a:bodyPr>
          <a:lstStyle/>
          <a:p>
            <a:pPr algn="ctr">
              <a:lnSpc>
                <a:spcPts val="3779"/>
              </a:lnSpc>
              <a:spcBef>
                <a:spcPct val="0"/>
              </a:spcBef>
            </a:pPr>
            <a:r>
              <a:rPr lang="en-US" b="true" sz="2700">
                <a:solidFill>
                  <a:srgbClr val="005182"/>
                </a:solidFill>
                <a:latin typeface="Arial Bold"/>
                <a:ea typeface="Arial Bold"/>
                <a:cs typeface="Arial Bold"/>
                <a:sym typeface="Arial Bold"/>
              </a:rPr>
              <a:t>Prep</a:t>
            </a:r>
            <a:r>
              <a:rPr lang="en-US" b="true" sz="2700">
                <a:solidFill>
                  <a:srgbClr val="005182"/>
                </a:solidFill>
                <a:latin typeface="Arial Bold"/>
                <a:ea typeface="Arial Bold"/>
                <a:cs typeface="Arial Bold"/>
                <a:sym typeface="Arial Bold"/>
              </a:rPr>
              <a:t>are to train the model</a:t>
            </a:r>
          </a:p>
        </p:txBody>
      </p:sp>
      <p:sp>
        <p:nvSpPr>
          <p:cNvPr name="Freeform 7" id="7"/>
          <p:cNvSpPr/>
          <p:nvPr/>
        </p:nvSpPr>
        <p:spPr>
          <a:xfrm flipH="true" flipV="true" rot="0">
            <a:off x="1119156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TextBox 8" id="8"/>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38</a:t>
            </a:r>
          </a:p>
        </p:txBody>
      </p:sp>
      <p:sp>
        <p:nvSpPr>
          <p:cNvPr name="TextBox 9" id="9"/>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false" flipV="false" rot="0">
            <a:off x="11161987" y="2799208"/>
            <a:ext cx="6097313" cy="2166483"/>
          </a:xfrm>
          <a:custGeom>
            <a:avLst/>
            <a:gdLst/>
            <a:ahLst/>
            <a:cxnLst/>
            <a:rect r="r" b="b" t="t" l="l"/>
            <a:pathLst>
              <a:path h="2166483" w="6097313">
                <a:moveTo>
                  <a:pt x="0" y="0"/>
                </a:moveTo>
                <a:lnTo>
                  <a:pt x="6097313" y="0"/>
                </a:lnTo>
                <a:lnTo>
                  <a:pt x="6097313" y="2166483"/>
                </a:lnTo>
                <a:lnTo>
                  <a:pt x="0" y="2166483"/>
                </a:lnTo>
                <a:lnTo>
                  <a:pt x="0" y="0"/>
                </a:lnTo>
                <a:close/>
              </a:path>
            </a:pathLst>
          </a:custGeom>
          <a:blipFill>
            <a:blip r:embed="rId4"/>
            <a:stretch>
              <a:fillRect l="0" t="0" r="-70044" b="0"/>
            </a:stretch>
          </a:blipFill>
        </p:spPr>
      </p:sp>
      <p:sp>
        <p:nvSpPr>
          <p:cNvPr name="TextBox 5" id="5"/>
          <p:cNvSpPr txBox="true"/>
          <p:nvPr/>
        </p:nvSpPr>
        <p:spPr>
          <a:xfrm rot="0">
            <a:off x="334929" y="1098249"/>
            <a:ext cx="13016005"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005182"/>
                </a:solidFill>
                <a:latin typeface="Arial Bold"/>
                <a:ea typeface="Arial Bold"/>
                <a:cs typeface="Arial Bold"/>
                <a:sym typeface="Arial Bold"/>
              </a:rPr>
              <a:t>Find</a:t>
            </a:r>
            <a:r>
              <a:rPr lang="en-US" b="true" sz="2499">
                <a:solidFill>
                  <a:srgbClr val="005182"/>
                </a:solidFill>
                <a:latin typeface="Arial Bold"/>
                <a:ea typeface="Arial Bold"/>
                <a:cs typeface="Arial Bold"/>
                <a:sym typeface="Arial Bold"/>
              </a:rPr>
              <a:t>ing optimal hyperparameters using CrossValidator 3 fold</a:t>
            </a:r>
          </a:p>
        </p:txBody>
      </p:sp>
      <p:sp>
        <p:nvSpPr>
          <p:cNvPr name="Freeform 6" id="6"/>
          <p:cNvSpPr/>
          <p:nvPr/>
        </p:nvSpPr>
        <p:spPr>
          <a:xfrm flipH="true" flipV="true" rot="0">
            <a:off x="1117251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Freeform 7" id="7"/>
          <p:cNvSpPr/>
          <p:nvPr/>
        </p:nvSpPr>
        <p:spPr>
          <a:xfrm flipH="false" flipV="false" rot="0">
            <a:off x="861245" y="2173707"/>
            <a:ext cx="8469173" cy="3374771"/>
          </a:xfrm>
          <a:custGeom>
            <a:avLst/>
            <a:gdLst/>
            <a:ahLst/>
            <a:cxnLst/>
            <a:rect r="r" b="b" t="t" l="l"/>
            <a:pathLst>
              <a:path h="3374771" w="8469173">
                <a:moveTo>
                  <a:pt x="0" y="0"/>
                </a:moveTo>
                <a:lnTo>
                  <a:pt x="8469173" y="0"/>
                </a:lnTo>
                <a:lnTo>
                  <a:pt x="8469173" y="3374771"/>
                </a:lnTo>
                <a:lnTo>
                  <a:pt x="0" y="3374771"/>
                </a:lnTo>
                <a:lnTo>
                  <a:pt x="0" y="0"/>
                </a:lnTo>
                <a:close/>
              </a:path>
            </a:pathLst>
          </a:custGeom>
          <a:blipFill>
            <a:blip r:embed="rId5"/>
            <a:stretch>
              <a:fillRect l="0" t="-1132" r="0" b="-1132"/>
            </a:stretch>
          </a:blipFill>
        </p:spPr>
      </p:sp>
      <p:sp>
        <p:nvSpPr>
          <p:cNvPr name="Freeform 8" id="8"/>
          <p:cNvSpPr/>
          <p:nvPr/>
        </p:nvSpPr>
        <p:spPr>
          <a:xfrm flipH="false" flipV="false" rot="0">
            <a:off x="1028700" y="6290554"/>
            <a:ext cx="8469173" cy="3841572"/>
          </a:xfrm>
          <a:custGeom>
            <a:avLst/>
            <a:gdLst/>
            <a:ahLst/>
            <a:cxnLst/>
            <a:rect r="r" b="b" t="t" l="l"/>
            <a:pathLst>
              <a:path h="3841572" w="8469173">
                <a:moveTo>
                  <a:pt x="0" y="0"/>
                </a:moveTo>
                <a:lnTo>
                  <a:pt x="8469173" y="0"/>
                </a:lnTo>
                <a:lnTo>
                  <a:pt x="8469173" y="3841572"/>
                </a:lnTo>
                <a:lnTo>
                  <a:pt x="0" y="3841572"/>
                </a:lnTo>
                <a:lnTo>
                  <a:pt x="0" y="0"/>
                </a:lnTo>
                <a:close/>
              </a:path>
            </a:pathLst>
          </a:custGeom>
          <a:blipFill>
            <a:blip r:embed="rId6"/>
            <a:stretch>
              <a:fillRect l="0" t="0" r="0" b="0"/>
            </a:stretch>
          </a:blipFill>
        </p:spPr>
      </p:sp>
      <p:sp>
        <p:nvSpPr>
          <p:cNvPr name="Freeform 9" id="9"/>
          <p:cNvSpPr/>
          <p:nvPr/>
        </p:nvSpPr>
        <p:spPr>
          <a:xfrm flipH="false" flipV="false" rot="0">
            <a:off x="10965557" y="7091817"/>
            <a:ext cx="6119073" cy="2166483"/>
          </a:xfrm>
          <a:custGeom>
            <a:avLst/>
            <a:gdLst/>
            <a:ahLst/>
            <a:cxnLst/>
            <a:rect r="r" b="b" t="t" l="l"/>
            <a:pathLst>
              <a:path h="2166483" w="6119073">
                <a:moveTo>
                  <a:pt x="0" y="0"/>
                </a:moveTo>
                <a:lnTo>
                  <a:pt x="6119073" y="0"/>
                </a:lnTo>
                <a:lnTo>
                  <a:pt x="6119073" y="2166483"/>
                </a:lnTo>
                <a:lnTo>
                  <a:pt x="0" y="2166483"/>
                </a:lnTo>
                <a:lnTo>
                  <a:pt x="0" y="0"/>
                </a:lnTo>
                <a:close/>
              </a:path>
            </a:pathLst>
          </a:custGeom>
          <a:blipFill>
            <a:blip r:embed="rId7"/>
            <a:stretch>
              <a:fillRect l="0" t="0" r="-100000" b="0"/>
            </a:stretch>
          </a:blipFill>
        </p:spPr>
      </p:sp>
      <p:sp>
        <p:nvSpPr>
          <p:cNvPr name="Freeform 10" id="10"/>
          <p:cNvSpPr/>
          <p:nvPr/>
        </p:nvSpPr>
        <p:spPr>
          <a:xfrm flipH="false" flipV="false" rot="5400000">
            <a:off x="9101418" y="-2690550"/>
            <a:ext cx="85164" cy="17032806"/>
          </a:xfrm>
          <a:custGeom>
            <a:avLst/>
            <a:gdLst/>
            <a:ahLst/>
            <a:cxnLst/>
            <a:rect r="r" b="b" t="t" l="l"/>
            <a:pathLst>
              <a:path h="17032806" w="85164">
                <a:moveTo>
                  <a:pt x="0" y="0"/>
                </a:moveTo>
                <a:lnTo>
                  <a:pt x="85164" y="0"/>
                </a:lnTo>
                <a:lnTo>
                  <a:pt x="85164" y="17032807"/>
                </a:lnTo>
                <a:lnTo>
                  <a:pt x="0" y="170328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1172516" y="1719708"/>
            <a:ext cx="3638003" cy="469900"/>
          </a:xfrm>
          <a:prstGeom prst="rect">
            <a:avLst/>
          </a:prstGeom>
        </p:spPr>
        <p:txBody>
          <a:bodyPr anchor="t" rtlCol="false" tIns="0" lIns="0" bIns="0" rIns="0">
            <a:spAutoFit/>
          </a:bodyPr>
          <a:lstStyle/>
          <a:p>
            <a:pPr algn="l">
              <a:lnSpc>
                <a:spcPts val="3499"/>
              </a:lnSpc>
              <a:spcBef>
                <a:spcPct val="0"/>
              </a:spcBef>
            </a:pPr>
            <a:r>
              <a:rPr lang="en-US" sz="2499" spc="419">
                <a:solidFill>
                  <a:srgbClr val="005182"/>
                </a:solidFill>
                <a:latin typeface="Chunk Five"/>
                <a:ea typeface="Chunk Five"/>
                <a:cs typeface="Chunk Five"/>
                <a:sym typeface="Chunk Five"/>
              </a:rPr>
              <a:t>Random Forest</a:t>
            </a:r>
          </a:p>
        </p:txBody>
      </p:sp>
      <p:sp>
        <p:nvSpPr>
          <p:cNvPr name="TextBox 12" id="12"/>
          <p:cNvSpPr txBox="true"/>
          <p:nvPr/>
        </p:nvSpPr>
        <p:spPr>
          <a:xfrm rot="0">
            <a:off x="11539973" y="6007979"/>
            <a:ext cx="4177739" cy="469900"/>
          </a:xfrm>
          <a:prstGeom prst="rect">
            <a:avLst/>
          </a:prstGeom>
        </p:spPr>
        <p:txBody>
          <a:bodyPr anchor="t" rtlCol="false" tIns="0" lIns="0" bIns="0" rIns="0">
            <a:spAutoFit/>
          </a:bodyPr>
          <a:lstStyle/>
          <a:p>
            <a:pPr algn="l">
              <a:lnSpc>
                <a:spcPts val="3499"/>
              </a:lnSpc>
              <a:spcBef>
                <a:spcPct val="0"/>
              </a:spcBef>
            </a:pPr>
            <a:r>
              <a:rPr lang="en-US" sz="2499" spc="419">
                <a:solidFill>
                  <a:srgbClr val="005182"/>
                </a:solidFill>
                <a:latin typeface="Chunk Five"/>
                <a:ea typeface="Chunk Five"/>
                <a:cs typeface="Chunk Five"/>
                <a:sym typeface="Chunk Five"/>
              </a:rPr>
              <a:t>Logistic Regession</a:t>
            </a:r>
          </a:p>
        </p:txBody>
      </p:sp>
      <p:sp>
        <p:nvSpPr>
          <p:cNvPr name="TextBox 13" id="13"/>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39</a:t>
            </a:r>
          </a:p>
        </p:txBody>
      </p:sp>
      <p:sp>
        <p:nvSpPr>
          <p:cNvPr name="TextBox 14" id="14"/>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17260" y="904875"/>
            <a:ext cx="10190097" cy="899159"/>
          </a:xfrm>
          <a:prstGeom prst="rect">
            <a:avLst/>
          </a:prstGeom>
        </p:spPr>
        <p:txBody>
          <a:bodyPr anchor="t" rtlCol="false" tIns="0" lIns="0" bIns="0" rIns="0">
            <a:spAutoFit/>
          </a:bodyPr>
          <a:lstStyle/>
          <a:p>
            <a:pPr algn="l">
              <a:lnSpc>
                <a:spcPts val="7140"/>
              </a:lnSpc>
              <a:spcBef>
                <a:spcPct val="0"/>
              </a:spcBef>
            </a:pPr>
            <a:r>
              <a:rPr lang="en-US" sz="5100" b="true">
                <a:solidFill>
                  <a:srgbClr val="005182"/>
                </a:solidFill>
                <a:latin typeface="Arial Bold"/>
                <a:ea typeface="Arial Bold"/>
                <a:cs typeface="Arial Bold"/>
                <a:sym typeface="Arial Bold"/>
              </a:rPr>
              <a:t>2.DATA DESCRIPTION</a:t>
            </a:r>
          </a:p>
        </p:txBody>
      </p:sp>
      <p:sp>
        <p:nvSpPr>
          <p:cNvPr name="TextBox 4" id="4"/>
          <p:cNvSpPr txBox="true"/>
          <p:nvPr/>
        </p:nvSpPr>
        <p:spPr>
          <a:xfrm rot="0">
            <a:off x="2826094" y="2669180"/>
            <a:ext cx="11195952" cy="2350391"/>
          </a:xfrm>
          <a:prstGeom prst="rect">
            <a:avLst/>
          </a:prstGeom>
        </p:spPr>
        <p:txBody>
          <a:bodyPr anchor="t" rtlCol="false" tIns="0" lIns="0" bIns="0" rIns="0">
            <a:spAutoFit/>
          </a:bodyPr>
          <a:lstStyle/>
          <a:p>
            <a:pPr algn="l">
              <a:lnSpc>
                <a:spcPts val="3760"/>
              </a:lnSpc>
              <a:spcBef>
                <a:spcPct val="0"/>
              </a:spcBef>
            </a:pPr>
            <a:r>
              <a:rPr lang="en-US" sz="2685">
                <a:solidFill>
                  <a:srgbClr val="005182"/>
                </a:solidFill>
                <a:latin typeface="Arial"/>
                <a:ea typeface="Arial"/>
                <a:cs typeface="Arial"/>
                <a:sym typeface="Arial"/>
              </a:rPr>
              <a:t>Th</a:t>
            </a:r>
            <a:r>
              <a:rPr lang="en-US" sz="2685">
                <a:solidFill>
                  <a:srgbClr val="005182"/>
                </a:solidFill>
                <a:latin typeface="Arial"/>
                <a:ea typeface="Arial"/>
                <a:cs typeface="Arial"/>
                <a:sym typeface="Arial"/>
              </a:rPr>
              <a:t>e dataset “US Airline Flight Routes and Fares (1993–2024)”, collected by Bhavik Jikadara (2024) from the Ease My Trip website, contains detailed information on U.S. flight routes, fares, passenger volumes, and operating airlines. It includes key indicators such as origin and destination cities, flight distances, passenger counts, and fare details by airline.</a:t>
            </a:r>
          </a:p>
        </p:txBody>
      </p:sp>
      <p:sp>
        <p:nvSpPr>
          <p:cNvPr name="Freeform 5" id="5"/>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6" id="6"/>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7" id="7"/>
          <p:cNvSpPr txBox="true"/>
          <p:nvPr/>
        </p:nvSpPr>
        <p:spPr>
          <a:xfrm rot="0">
            <a:off x="17718532" y="9340216"/>
            <a:ext cx="429816"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false" flipV="false" rot="0">
            <a:off x="715434" y="2557405"/>
            <a:ext cx="8019424" cy="3820688"/>
          </a:xfrm>
          <a:custGeom>
            <a:avLst/>
            <a:gdLst/>
            <a:ahLst/>
            <a:cxnLst/>
            <a:rect r="r" b="b" t="t" l="l"/>
            <a:pathLst>
              <a:path h="3820688" w="8019424">
                <a:moveTo>
                  <a:pt x="0" y="0"/>
                </a:moveTo>
                <a:lnTo>
                  <a:pt x="8019424" y="0"/>
                </a:lnTo>
                <a:lnTo>
                  <a:pt x="8019424" y="3820689"/>
                </a:lnTo>
                <a:lnTo>
                  <a:pt x="0" y="3820689"/>
                </a:lnTo>
                <a:lnTo>
                  <a:pt x="0" y="0"/>
                </a:lnTo>
                <a:close/>
              </a:path>
            </a:pathLst>
          </a:custGeom>
          <a:blipFill>
            <a:blip r:embed="rId4"/>
            <a:stretch>
              <a:fillRect l="0" t="0" r="0" b="-99754"/>
            </a:stretch>
          </a:blipFill>
        </p:spPr>
      </p:sp>
      <p:sp>
        <p:nvSpPr>
          <p:cNvPr name="Freeform 5" id="5"/>
          <p:cNvSpPr/>
          <p:nvPr/>
        </p:nvSpPr>
        <p:spPr>
          <a:xfrm flipH="false" flipV="false" rot="0">
            <a:off x="10197735" y="2557405"/>
            <a:ext cx="6424946" cy="3820688"/>
          </a:xfrm>
          <a:custGeom>
            <a:avLst/>
            <a:gdLst/>
            <a:ahLst/>
            <a:cxnLst/>
            <a:rect r="r" b="b" t="t" l="l"/>
            <a:pathLst>
              <a:path h="3820688" w="6424946">
                <a:moveTo>
                  <a:pt x="0" y="0"/>
                </a:moveTo>
                <a:lnTo>
                  <a:pt x="6424946" y="0"/>
                </a:lnTo>
                <a:lnTo>
                  <a:pt x="6424946" y="3820689"/>
                </a:lnTo>
                <a:lnTo>
                  <a:pt x="0" y="3820689"/>
                </a:lnTo>
                <a:lnTo>
                  <a:pt x="0" y="0"/>
                </a:lnTo>
                <a:close/>
              </a:path>
            </a:pathLst>
          </a:custGeom>
          <a:blipFill>
            <a:blip r:embed="rId5"/>
            <a:stretch>
              <a:fillRect l="-1240" t="0" r="-1240" b="-107952"/>
            </a:stretch>
          </a:blipFill>
        </p:spPr>
      </p:sp>
      <p:sp>
        <p:nvSpPr>
          <p:cNvPr name="TextBox 6" id="6"/>
          <p:cNvSpPr txBox="true"/>
          <p:nvPr/>
        </p:nvSpPr>
        <p:spPr>
          <a:xfrm rot="0">
            <a:off x="735965" y="1088724"/>
            <a:ext cx="2628751" cy="474345"/>
          </a:xfrm>
          <a:prstGeom prst="rect">
            <a:avLst/>
          </a:prstGeom>
        </p:spPr>
        <p:txBody>
          <a:bodyPr anchor="t" rtlCol="false" tIns="0" lIns="0" bIns="0" rIns="0">
            <a:spAutoFit/>
          </a:bodyPr>
          <a:lstStyle/>
          <a:p>
            <a:pPr algn="ctr">
              <a:lnSpc>
                <a:spcPts val="3779"/>
              </a:lnSpc>
              <a:spcBef>
                <a:spcPct val="0"/>
              </a:spcBef>
            </a:pPr>
            <a:r>
              <a:rPr lang="en-US" b="true" sz="2699">
                <a:solidFill>
                  <a:srgbClr val="005182"/>
                </a:solidFill>
                <a:latin typeface="Arial Bold"/>
                <a:ea typeface="Arial Bold"/>
                <a:cs typeface="Arial Bold"/>
                <a:sym typeface="Arial Bold"/>
              </a:rPr>
              <a:t> Train the model</a:t>
            </a:r>
          </a:p>
        </p:txBody>
      </p:sp>
      <p:sp>
        <p:nvSpPr>
          <p:cNvPr name="Freeform 7" id="7"/>
          <p:cNvSpPr/>
          <p:nvPr/>
        </p:nvSpPr>
        <p:spPr>
          <a:xfrm flipH="false" flipV="false" rot="0">
            <a:off x="1028700" y="6849554"/>
            <a:ext cx="6899773" cy="2495572"/>
          </a:xfrm>
          <a:custGeom>
            <a:avLst/>
            <a:gdLst/>
            <a:ahLst/>
            <a:cxnLst/>
            <a:rect r="r" b="b" t="t" l="l"/>
            <a:pathLst>
              <a:path h="2495572" w="6899773">
                <a:moveTo>
                  <a:pt x="0" y="0"/>
                </a:moveTo>
                <a:lnTo>
                  <a:pt x="6899773" y="0"/>
                </a:lnTo>
                <a:lnTo>
                  <a:pt x="6899773" y="2495572"/>
                </a:lnTo>
                <a:lnTo>
                  <a:pt x="0" y="2495572"/>
                </a:lnTo>
                <a:lnTo>
                  <a:pt x="0" y="0"/>
                </a:lnTo>
                <a:close/>
              </a:path>
            </a:pathLst>
          </a:custGeom>
          <a:blipFill>
            <a:blip r:embed="rId4"/>
            <a:stretch>
              <a:fillRect l="-6724" t="-241392" r="-23021" b="0"/>
            </a:stretch>
          </a:blipFill>
        </p:spPr>
      </p:sp>
      <p:sp>
        <p:nvSpPr>
          <p:cNvPr name="Freeform 8" id="8"/>
          <p:cNvSpPr/>
          <p:nvPr/>
        </p:nvSpPr>
        <p:spPr>
          <a:xfrm flipH="false" flipV="false" rot="0">
            <a:off x="9939640" y="6856406"/>
            <a:ext cx="6941136" cy="2161199"/>
          </a:xfrm>
          <a:custGeom>
            <a:avLst/>
            <a:gdLst/>
            <a:ahLst/>
            <a:cxnLst/>
            <a:rect r="r" b="b" t="t" l="l"/>
            <a:pathLst>
              <a:path h="2161199" w="6941136">
                <a:moveTo>
                  <a:pt x="0" y="0"/>
                </a:moveTo>
                <a:lnTo>
                  <a:pt x="6941136" y="0"/>
                </a:lnTo>
                <a:lnTo>
                  <a:pt x="6941136" y="2161198"/>
                </a:lnTo>
                <a:lnTo>
                  <a:pt x="0" y="2161198"/>
                </a:lnTo>
                <a:lnTo>
                  <a:pt x="0" y="0"/>
                </a:lnTo>
                <a:close/>
              </a:path>
            </a:pathLst>
          </a:custGeom>
          <a:blipFill>
            <a:blip r:embed="rId5"/>
            <a:stretch>
              <a:fillRect l="0" t="-287554" r="0" b="0"/>
            </a:stretch>
          </a:blipFill>
        </p:spPr>
      </p:sp>
      <p:sp>
        <p:nvSpPr>
          <p:cNvPr name="Freeform 9" id="9"/>
          <p:cNvSpPr/>
          <p:nvPr/>
        </p:nvSpPr>
        <p:spPr>
          <a:xfrm flipH="true" flipV="true" rot="0">
            <a:off x="1117251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Freeform 10" id="10"/>
          <p:cNvSpPr/>
          <p:nvPr/>
        </p:nvSpPr>
        <p:spPr>
          <a:xfrm flipH="false" flipV="false" rot="0">
            <a:off x="9311111" y="1580414"/>
            <a:ext cx="38389" cy="7677886"/>
          </a:xfrm>
          <a:custGeom>
            <a:avLst/>
            <a:gdLst/>
            <a:ahLst/>
            <a:cxnLst/>
            <a:rect r="r" b="b" t="t" l="l"/>
            <a:pathLst>
              <a:path h="7677886" w="38389">
                <a:moveTo>
                  <a:pt x="0" y="0"/>
                </a:moveTo>
                <a:lnTo>
                  <a:pt x="38389" y="0"/>
                </a:lnTo>
                <a:lnTo>
                  <a:pt x="38389" y="7677886"/>
                </a:lnTo>
                <a:lnTo>
                  <a:pt x="0" y="7677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715434" y="1844604"/>
            <a:ext cx="3638003" cy="431800"/>
          </a:xfrm>
          <a:prstGeom prst="rect">
            <a:avLst/>
          </a:prstGeom>
        </p:spPr>
        <p:txBody>
          <a:bodyPr anchor="t" rtlCol="false" tIns="0" lIns="0" bIns="0" rIns="0">
            <a:spAutoFit/>
          </a:bodyPr>
          <a:lstStyle/>
          <a:p>
            <a:pPr algn="l">
              <a:lnSpc>
                <a:spcPts val="3499"/>
              </a:lnSpc>
              <a:spcBef>
                <a:spcPct val="0"/>
              </a:spcBef>
            </a:pPr>
            <a:r>
              <a:rPr lang="en-US" sz="2499" b="true">
                <a:solidFill>
                  <a:srgbClr val="005182"/>
                </a:solidFill>
                <a:latin typeface="Arial Bold"/>
                <a:ea typeface="Arial Bold"/>
                <a:cs typeface="Arial Bold"/>
                <a:sym typeface="Arial Bold"/>
              </a:rPr>
              <a:t>Random Forest</a:t>
            </a:r>
          </a:p>
        </p:txBody>
      </p:sp>
      <p:sp>
        <p:nvSpPr>
          <p:cNvPr name="TextBox 12" id="12"/>
          <p:cNvSpPr txBox="true"/>
          <p:nvPr/>
        </p:nvSpPr>
        <p:spPr>
          <a:xfrm rot="0">
            <a:off x="10197735" y="1844604"/>
            <a:ext cx="4177739" cy="431800"/>
          </a:xfrm>
          <a:prstGeom prst="rect">
            <a:avLst/>
          </a:prstGeom>
        </p:spPr>
        <p:txBody>
          <a:bodyPr anchor="t" rtlCol="false" tIns="0" lIns="0" bIns="0" rIns="0">
            <a:spAutoFit/>
          </a:bodyPr>
          <a:lstStyle/>
          <a:p>
            <a:pPr algn="l">
              <a:lnSpc>
                <a:spcPts val="3499"/>
              </a:lnSpc>
              <a:spcBef>
                <a:spcPct val="0"/>
              </a:spcBef>
            </a:pPr>
            <a:r>
              <a:rPr lang="en-US" sz="2499" b="true">
                <a:solidFill>
                  <a:srgbClr val="005182"/>
                </a:solidFill>
                <a:latin typeface="Arial Bold"/>
                <a:ea typeface="Arial Bold"/>
                <a:cs typeface="Arial Bold"/>
                <a:sym typeface="Arial Bold"/>
              </a:rPr>
              <a:t>Logistic Regession</a:t>
            </a:r>
          </a:p>
        </p:txBody>
      </p:sp>
      <p:sp>
        <p:nvSpPr>
          <p:cNvPr name="TextBox 13" id="13"/>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40</a:t>
            </a:r>
          </a:p>
        </p:txBody>
      </p:sp>
      <p:sp>
        <p:nvSpPr>
          <p:cNvPr name="TextBox 14" id="14"/>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false" flipV="false" rot="0">
            <a:off x="1455716" y="1757479"/>
            <a:ext cx="4873614" cy="3783464"/>
          </a:xfrm>
          <a:custGeom>
            <a:avLst/>
            <a:gdLst/>
            <a:ahLst/>
            <a:cxnLst/>
            <a:rect r="r" b="b" t="t" l="l"/>
            <a:pathLst>
              <a:path h="3783464" w="4873614">
                <a:moveTo>
                  <a:pt x="0" y="0"/>
                </a:moveTo>
                <a:lnTo>
                  <a:pt x="4873615" y="0"/>
                </a:lnTo>
                <a:lnTo>
                  <a:pt x="4873615" y="3783464"/>
                </a:lnTo>
                <a:lnTo>
                  <a:pt x="0" y="3783464"/>
                </a:lnTo>
                <a:lnTo>
                  <a:pt x="0" y="0"/>
                </a:lnTo>
                <a:close/>
              </a:path>
            </a:pathLst>
          </a:custGeom>
          <a:blipFill>
            <a:blip r:embed="rId4"/>
            <a:stretch>
              <a:fillRect l="0" t="0" r="0" b="0"/>
            </a:stretch>
          </a:blipFill>
        </p:spPr>
      </p:sp>
      <p:sp>
        <p:nvSpPr>
          <p:cNvPr name="Freeform 5" id="5"/>
          <p:cNvSpPr/>
          <p:nvPr/>
        </p:nvSpPr>
        <p:spPr>
          <a:xfrm flipH="false" flipV="false" rot="0">
            <a:off x="1455716" y="5606089"/>
            <a:ext cx="5424667" cy="4332953"/>
          </a:xfrm>
          <a:custGeom>
            <a:avLst/>
            <a:gdLst/>
            <a:ahLst/>
            <a:cxnLst/>
            <a:rect r="r" b="b" t="t" l="l"/>
            <a:pathLst>
              <a:path h="4332953" w="5424667">
                <a:moveTo>
                  <a:pt x="0" y="0"/>
                </a:moveTo>
                <a:lnTo>
                  <a:pt x="5424668" y="0"/>
                </a:lnTo>
                <a:lnTo>
                  <a:pt x="5424668" y="4332953"/>
                </a:lnTo>
                <a:lnTo>
                  <a:pt x="0" y="4332953"/>
                </a:lnTo>
                <a:lnTo>
                  <a:pt x="0" y="0"/>
                </a:lnTo>
                <a:close/>
              </a:path>
            </a:pathLst>
          </a:custGeom>
          <a:blipFill>
            <a:blip r:embed="rId5"/>
            <a:stretch>
              <a:fillRect l="0" t="0" r="0" b="0"/>
            </a:stretch>
          </a:blipFill>
        </p:spPr>
      </p:sp>
      <p:sp>
        <p:nvSpPr>
          <p:cNvPr name="Freeform 6" id="6"/>
          <p:cNvSpPr/>
          <p:nvPr/>
        </p:nvSpPr>
        <p:spPr>
          <a:xfrm flipH="true" flipV="true" rot="0">
            <a:off x="1117251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Freeform 7" id="7"/>
          <p:cNvSpPr/>
          <p:nvPr/>
        </p:nvSpPr>
        <p:spPr>
          <a:xfrm flipH="false" flipV="false" rot="0">
            <a:off x="10963379" y="1702000"/>
            <a:ext cx="4795875" cy="3723114"/>
          </a:xfrm>
          <a:custGeom>
            <a:avLst/>
            <a:gdLst/>
            <a:ahLst/>
            <a:cxnLst/>
            <a:rect r="r" b="b" t="t" l="l"/>
            <a:pathLst>
              <a:path h="3723114" w="4795875">
                <a:moveTo>
                  <a:pt x="0" y="0"/>
                </a:moveTo>
                <a:lnTo>
                  <a:pt x="4795875" y="0"/>
                </a:lnTo>
                <a:lnTo>
                  <a:pt x="4795875" y="3723114"/>
                </a:lnTo>
                <a:lnTo>
                  <a:pt x="0" y="3723114"/>
                </a:lnTo>
                <a:lnTo>
                  <a:pt x="0" y="0"/>
                </a:lnTo>
                <a:close/>
              </a:path>
            </a:pathLst>
          </a:custGeom>
          <a:blipFill>
            <a:blip r:embed="rId6"/>
            <a:stretch>
              <a:fillRect l="0" t="0" r="0" b="0"/>
            </a:stretch>
          </a:blipFill>
        </p:spPr>
      </p:sp>
      <p:sp>
        <p:nvSpPr>
          <p:cNvPr name="Freeform 8" id="8"/>
          <p:cNvSpPr/>
          <p:nvPr/>
        </p:nvSpPr>
        <p:spPr>
          <a:xfrm flipH="false" flipV="false" rot="0">
            <a:off x="10715703" y="5606089"/>
            <a:ext cx="5424667" cy="4332953"/>
          </a:xfrm>
          <a:custGeom>
            <a:avLst/>
            <a:gdLst/>
            <a:ahLst/>
            <a:cxnLst/>
            <a:rect r="r" b="b" t="t" l="l"/>
            <a:pathLst>
              <a:path h="4332953" w="5424667">
                <a:moveTo>
                  <a:pt x="0" y="0"/>
                </a:moveTo>
                <a:lnTo>
                  <a:pt x="5424668" y="0"/>
                </a:lnTo>
                <a:lnTo>
                  <a:pt x="5424668" y="4332953"/>
                </a:lnTo>
                <a:lnTo>
                  <a:pt x="0" y="4332953"/>
                </a:lnTo>
                <a:lnTo>
                  <a:pt x="0" y="0"/>
                </a:lnTo>
                <a:close/>
              </a:path>
            </a:pathLst>
          </a:custGeom>
          <a:blipFill>
            <a:blip r:embed="rId7"/>
            <a:stretch>
              <a:fillRect l="0" t="0" r="0" b="0"/>
            </a:stretch>
          </a:blipFill>
        </p:spPr>
      </p:sp>
      <p:sp>
        <p:nvSpPr>
          <p:cNvPr name="Freeform 9" id="9"/>
          <p:cNvSpPr/>
          <p:nvPr/>
        </p:nvSpPr>
        <p:spPr>
          <a:xfrm flipH="false" flipV="false" rot="0">
            <a:off x="8839806" y="1702000"/>
            <a:ext cx="38389" cy="7677886"/>
          </a:xfrm>
          <a:custGeom>
            <a:avLst/>
            <a:gdLst/>
            <a:ahLst/>
            <a:cxnLst/>
            <a:rect r="r" b="b" t="t" l="l"/>
            <a:pathLst>
              <a:path h="7677886" w="38389">
                <a:moveTo>
                  <a:pt x="0" y="0"/>
                </a:moveTo>
                <a:lnTo>
                  <a:pt x="38390" y="0"/>
                </a:lnTo>
                <a:lnTo>
                  <a:pt x="38390" y="7677885"/>
                </a:lnTo>
                <a:lnTo>
                  <a:pt x="0" y="7677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26316" y="1148614"/>
            <a:ext cx="7607387" cy="431800"/>
          </a:xfrm>
          <a:prstGeom prst="rect">
            <a:avLst/>
          </a:prstGeom>
        </p:spPr>
        <p:txBody>
          <a:bodyPr anchor="t" rtlCol="false" tIns="0" lIns="0" bIns="0" rIns="0">
            <a:spAutoFit/>
          </a:bodyPr>
          <a:lstStyle/>
          <a:p>
            <a:pPr algn="ctr">
              <a:lnSpc>
                <a:spcPts val="3499"/>
              </a:lnSpc>
            </a:pPr>
            <a:r>
              <a:rPr lang="en-US" sz="2499" b="true">
                <a:solidFill>
                  <a:srgbClr val="005182"/>
                </a:solidFill>
                <a:latin typeface="Arial Bold"/>
                <a:ea typeface="Arial Bold"/>
                <a:cs typeface="Arial Bold"/>
                <a:sym typeface="Arial Bold"/>
              </a:rPr>
              <a:t>Random Forest Model Evaluation</a:t>
            </a:r>
          </a:p>
        </p:txBody>
      </p:sp>
      <p:sp>
        <p:nvSpPr>
          <p:cNvPr name="TextBox 11" id="11"/>
          <p:cNvSpPr txBox="true"/>
          <p:nvPr/>
        </p:nvSpPr>
        <p:spPr>
          <a:xfrm rot="0">
            <a:off x="8839806" y="1148614"/>
            <a:ext cx="8971556" cy="431800"/>
          </a:xfrm>
          <a:prstGeom prst="rect">
            <a:avLst/>
          </a:prstGeom>
        </p:spPr>
        <p:txBody>
          <a:bodyPr anchor="t" rtlCol="false" tIns="0" lIns="0" bIns="0" rIns="0">
            <a:spAutoFit/>
          </a:bodyPr>
          <a:lstStyle/>
          <a:p>
            <a:pPr algn="ctr">
              <a:lnSpc>
                <a:spcPts val="3499"/>
              </a:lnSpc>
            </a:pPr>
            <a:r>
              <a:rPr lang="en-US" sz="2499" b="true">
                <a:solidFill>
                  <a:srgbClr val="005182"/>
                </a:solidFill>
                <a:latin typeface="Arial Bold"/>
                <a:ea typeface="Arial Bold"/>
                <a:cs typeface="Arial Bold"/>
                <a:sym typeface="Arial Bold"/>
              </a:rPr>
              <a:t>Logistic Regression Model Evaluation</a:t>
            </a:r>
          </a:p>
        </p:txBody>
      </p:sp>
      <p:sp>
        <p:nvSpPr>
          <p:cNvPr name="TextBox 12" id="12"/>
          <p:cNvSpPr txBox="true"/>
          <p:nvPr/>
        </p:nvSpPr>
        <p:spPr>
          <a:xfrm rot="0">
            <a:off x="17081127" y="9352458"/>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41</a:t>
            </a:r>
          </a:p>
        </p:txBody>
      </p:sp>
      <p:sp>
        <p:nvSpPr>
          <p:cNvPr name="TextBox 13" id="13"/>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4" id="4"/>
          <p:cNvSpPr/>
          <p:nvPr/>
        </p:nvSpPr>
        <p:spPr>
          <a:xfrm flipH="false" flipV="false" rot="0">
            <a:off x="2759849" y="2621287"/>
            <a:ext cx="13810977" cy="6370313"/>
          </a:xfrm>
          <a:custGeom>
            <a:avLst/>
            <a:gdLst/>
            <a:ahLst/>
            <a:cxnLst/>
            <a:rect r="r" b="b" t="t" l="l"/>
            <a:pathLst>
              <a:path h="6370313" w="13810977">
                <a:moveTo>
                  <a:pt x="0" y="0"/>
                </a:moveTo>
                <a:lnTo>
                  <a:pt x="13810976" y="0"/>
                </a:lnTo>
                <a:lnTo>
                  <a:pt x="13810976" y="6370313"/>
                </a:lnTo>
                <a:lnTo>
                  <a:pt x="0" y="6370313"/>
                </a:lnTo>
                <a:lnTo>
                  <a:pt x="0" y="0"/>
                </a:lnTo>
                <a:close/>
              </a:path>
            </a:pathLst>
          </a:custGeom>
          <a:blipFill>
            <a:blip r:embed="rId4"/>
            <a:stretch>
              <a:fillRect l="0" t="0" r="0" b="0"/>
            </a:stretch>
          </a:blipFill>
        </p:spPr>
      </p:sp>
      <p:sp>
        <p:nvSpPr>
          <p:cNvPr name="TextBox 5" id="5"/>
          <p:cNvSpPr txBox="true"/>
          <p:nvPr/>
        </p:nvSpPr>
        <p:spPr>
          <a:xfrm rot="0">
            <a:off x="0" y="1570362"/>
            <a:ext cx="7009300" cy="408305"/>
          </a:xfrm>
          <a:prstGeom prst="rect">
            <a:avLst/>
          </a:prstGeom>
        </p:spPr>
        <p:txBody>
          <a:bodyPr anchor="t" rtlCol="false" tIns="0" lIns="0" bIns="0" rIns="0">
            <a:spAutoFit/>
          </a:bodyPr>
          <a:lstStyle/>
          <a:p>
            <a:pPr algn="ctr">
              <a:lnSpc>
                <a:spcPts val="3220"/>
              </a:lnSpc>
            </a:pPr>
            <a:r>
              <a:rPr lang="en-US" sz="2300" b="true">
                <a:solidFill>
                  <a:srgbClr val="005182"/>
                </a:solidFill>
                <a:latin typeface="Arial Bold"/>
                <a:ea typeface="Arial Bold"/>
                <a:cs typeface="Arial Bold"/>
                <a:sym typeface="Arial Bold"/>
              </a:rPr>
              <a:t>Model Comparison with AUC</a:t>
            </a:r>
          </a:p>
        </p:txBody>
      </p:sp>
      <p:sp>
        <p:nvSpPr>
          <p:cNvPr name="Freeform 6" id="6"/>
          <p:cNvSpPr/>
          <p:nvPr/>
        </p:nvSpPr>
        <p:spPr>
          <a:xfrm flipH="true" flipV="true" rot="0">
            <a:off x="11172516" y="-1571651"/>
            <a:ext cx="11502496" cy="5454100"/>
          </a:xfrm>
          <a:custGeom>
            <a:avLst/>
            <a:gdLst/>
            <a:ahLst/>
            <a:cxnLst/>
            <a:rect r="r" b="b" t="t" l="l"/>
            <a:pathLst>
              <a:path h="5454100" w="11502496">
                <a:moveTo>
                  <a:pt x="11502496" y="5454101"/>
                </a:moveTo>
                <a:lnTo>
                  <a:pt x="0" y="5454101"/>
                </a:lnTo>
                <a:lnTo>
                  <a:pt x="0" y="0"/>
                </a:lnTo>
                <a:lnTo>
                  <a:pt x="11502496" y="0"/>
                </a:lnTo>
                <a:lnTo>
                  <a:pt x="11502496" y="5454101"/>
                </a:lnTo>
                <a:close/>
              </a:path>
            </a:pathLst>
          </a:custGeom>
          <a:blipFill>
            <a:blip r:embed="rId3"/>
            <a:stretch>
              <a:fillRect l="0" t="0" r="0" b="0"/>
            </a:stretch>
          </a:blipFill>
        </p:spPr>
      </p:sp>
      <p:sp>
        <p:nvSpPr>
          <p:cNvPr name="TextBox 7" id="7"/>
          <p:cNvSpPr txBox="true"/>
          <p:nvPr/>
        </p:nvSpPr>
        <p:spPr>
          <a:xfrm rot="0">
            <a:off x="17084630" y="9246586"/>
            <a:ext cx="1044923"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42</a:t>
            </a:r>
          </a:p>
        </p:txBody>
      </p:sp>
      <p:sp>
        <p:nvSpPr>
          <p:cNvPr name="TextBox 8" id="8"/>
          <p:cNvSpPr txBox="true"/>
          <p:nvPr/>
        </p:nvSpPr>
        <p:spPr>
          <a:xfrm rot="0">
            <a:off x="161035" y="270235"/>
            <a:ext cx="1187992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4.4 Classify flight routes according to potential</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3255" y="8484636"/>
            <a:ext cx="18361255" cy="2762653"/>
          </a:xfrm>
          <a:custGeom>
            <a:avLst/>
            <a:gdLst/>
            <a:ahLst/>
            <a:cxnLst/>
            <a:rect r="r" b="b" t="t" l="l"/>
            <a:pathLst>
              <a:path h="2762653" w="18361255">
                <a:moveTo>
                  <a:pt x="0" y="0"/>
                </a:moveTo>
                <a:lnTo>
                  <a:pt x="18361255" y="0"/>
                </a:lnTo>
                <a:lnTo>
                  <a:pt x="18361255" y="2762654"/>
                </a:lnTo>
                <a:lnTo>
                  <a:pt x="0" y="2762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039151"/>
            <a:ext cx="18288000" cy="8549640"/>
          </a:xfrm>
          <a:custGeom>
            <a:avLst/>
            <a:gdLst/>
            <a:ahLst/>
            <a:cxnLst/>
            <a:rect r="r" b="b" t="t" l="l"/>
            <a:pathLst>
              <a:path h="8549640" w="18288000">
                <a:moveTo>
                  <a:pt x="0" y="0"/>
                </a:moveTo>
                <a:lnTo>
                  <a:pt x="18288000" y="0"/>
                </a:lnTo>
                <a:lnTo>
                  <a:pt x="18288000" y="8549640"/>
                </a:lnTo>
                <a:lnTo>
                  <a:pt x="0" y="8549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377267" y="3979982"/>
            <a:ext cx="7460211" cy="2298462"/>
          </a:xfrm>
          <a:prstGeom prst="rect">
            <a:avLst/>
          </a:prstGeom>
        </p:spPr>
        <p:txBody>
          <a:bodyPr anchor="t" rtlCol="false" tIns="0" lIns="0" bIns="0" rIns="0">
            <a:spAutoFit/>
          </a:bodyPr>
          <a:lstStyle/>
          <a:p>
            <a:pPr algn="ctr">
              <a:lnSpc>
                <a:spcPts val="8319"/>
              </a:lnSpc>
            </a:pPr>
            <a:r>
              <a:rPr lang="en-US" sz="8077" spc="1356">
                <a:solidFill>
                  <a:srgbClr val="005182"/>
                </a:solidFill>
                <a:latin typeface="Chunk Five"/>
                <a:ea typeface="Chunk Five"/>
                <a:cs typeface="Chunk Five"/>
                <a:sym typeface="Chunk Five"/>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10026073" y="-1517021"/>
            <a:ext cx="11502496" cy="5454100"/>
          </a:xfrm>
          <a:custGeom>
            <a:avLst/>
            <a:gdLst/>
            <a:ahLst/>
            <a:cxnLst/>
            <a:rect r="r" b="b" t="t" l="l"/>
            <a:pathLst>
              <a:path h="5454100" w="11502496">
                <a:moveTo>
                  <a:pt x="11502497" y="5454100"/>
                </a:moveTo>
                <a:lnTo>
                  <a:pt x="0" y="5454100"/>
                </a:lnTo>
                <a:lnTo>
                  <a:pt x="0" y="0"/>
                </a:lnTo>
                <a:lnTo>
                  <a:pt x="11502497" y="0"/>
                </a:lnTo>
                <a:lnTo>
                  <a:pt x="11502497" y="5454100"/>
                </a:lnTo>
                <a:close/>
              </a:path>
            </a:pathLst>
          </a:custGeom>
          <a:blipFill>
            <a:blip r:embed="rId3"/>
            <a:stretch>
              <a:fillRect l="0" t="0" r="0" b="0"/>
            </a:stretch>
          </a:blipFill>
        </p:spPr>
      </p:sp>
      <p:sp>
        <p:nvSpPr>
          <p:cNvPr name="Freeform 4" id="4"/>
          <p:cNvSpPr/>
          <p:nvPr/>
        </p:nvSpPr>
        <p:spPr>
          <a:xfrm flipH="false" flipV="false" rot="0">
            <a:off x="-1957429" y="6349921"/>
            <a:ext cx="11502496" cy="5454100"/>
          </a:xfrm>
          <a:custGeom>
            <a:avLst/>
            <a:gdLst/>
            <a:ahLst/>
            <a:cxnLst/>
            <a:rect r="r" b="b" t="t" l="l"/>
            <a:pathLst>
              <a:path h="5454100" w="11502496">
                <a:moveTo>
                  <a:pt x="0" y="0"/>
                </a:moveTo>
                <a:lnTo>
                  <a:pt x="11502496" y="0"/>
                </a:lnTo>
                <a:lnTo>
                  <a:pt x="11502496"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5816728" y="1436305"/>
            <a:ext cx="11941458" cy="7881362"/>
          </a:xfrm>
          <a:custGeom>
            <a:avLst/>
            <a:gdLst/>
            <a:ahLst/>
            <a:cxnLst/>
            <a:rect r="r" b="b" t="t" l="l"/>
            <a:pathLst>
              <a:path h="7881362" w="11941458">
                <a:moveTo>
                  <a:pt x="0" y="0"/>
                </a:moveTo>
                <a:lnTo>
                  <a:pt x="11941458" y="0"/>
                </a:lnTo>
                <a:lnTo>
                  <a:pt x="11941458" y="7881362"/>
                </a:lnTo>
                <a:lnTo>
                  <a:pt x="0" y="7881362"/>
                </a:lnTo>
                <a:lnTo>
                  <a:pt x="0" y="0"/>
                </a:lnTo>
                <a:close/>
              </a:path>
            </a:pathLst>
          </a:custGeom>
          <a:blipFill>
            <a:blip r:embed="rId4"/>
            <a:stretch>
              <a:fillRect l="0" t="0" r="0" b="0"/>
            </a:stretch>
          </a:blipFill>
        </p:spPr>
      </p:sp>
      <p:sp>
        <p:nvSpPr>
          <p:cNvPr name="TextBox 6" id="6"/>
          <p:cNvSpPr txBox="true"/>
          <p:nvPr/>
        </p:nvSpPr>
        <p:spPr>
          <a:xfrm rot="0">
            <a:off x="17758186" y="9399583"/>
            <a:ext cx="425847"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5</a:t>
            </a:r>
          </a:p>
        </p:txBody>
      </p:sp>
      <p:sp>
        <p:nvSpPr>
          <p:cNvPr name="TextBox 7" id="7"/>
          <p:cNvSpPr txBox="true"/>
          <p:nvPr/>
        </p:nvSpPr>
        <p:spPr>
          <a:xfrm rot="0">
            <a:off x="-220916" y="4785917"/>
            <a:ext cx="6215646" cy="416950"/>
          </a:xfrm>
          <a:prstGeom prst="rect">
            <a:avLst/>
          </a:prstGeom>
        </p:spPr>
        <p:txBody>
          <a:bodyPr anchor="t" rtlCol="false" tIns="0" lIns="0" bIns="0" rIns="0">
            <a:spAutoFit/>
          </a:bodyPr>
          <a:lstStyle/>
          <a:p>
            <a:pPr algn="ctr">
              <a:lnSpc>
                <a:spcPts val="3217"/>
              </a:lnSpc>
              <a:spcBef>
                <a:spcPct val="0"/>
              </a:spcBef>
            </a:pPr>
            <a:r>
              <a:rPr lang="en-US" sz="2298">
                <a:solidFill>
                  <a:srgbClr val="005182"/>
                </a:solidFill>
                <a:latin typeface="Arial"/>
                <a:ea typeface="Arial"/>
                <a:cs typeface="Arial"/>
                <a:sym typeface="Arial"/>
              </a:rPr>
              <a:t>Market Share Analysis Visualization</a:t>
            </a:r>
          </a:p>
        </p:txBody>
      </p:sp>
      <p:sp>
        <p:nvSpPr>
          <p:cNvPr name="TextBox 8" id="8"/>
          <p:cNvSpPr txBox="true"/>
          <p:nvPr/>
        </p:nvSpPr>
        <p:spPr>
          <a:xfrm rot="0">
            <a:off x="408991" y="188908"/>
            <a:ext cx="4249465" cy="899159"/>
          </a:xfrm>
          <a:prstGeom prst="rect">
            <a:avLst/>
          </a:prstGeom>
        </p:spPr>
        <p:txBody>
          <a:bodyPr anchor="t" rtlCol="false" tIns="0" lIns="0" bIns="0" rIns="0">
            <a:spAutoFit/>
          </a:bodyPr>
          <a:lstStyle/>
          <a:p>
            <a:pPr algn="ctr">
              <a:lnSpc>
                <a:spcPts val="7140"/>
              </a:lnSpc>
              <a:spcBef>
                <a:spcPct val="0"/>
              </a:spcBef>
            </a:pPr>
            <a:r>
              <a:rPr lang="en-US" b="true" sz="5100">
                <a:solidFill>
                  <a:srgbClr val="005182"/>
                </a:solidFill>
                <a:latin typeface="Arial Bold"/>
                <a:ea typeface="Arial Bold"/>
                <a:cs typeface="Arial Bold"/>
                <a:sym typeface="Arial Bold"/>
              </a:rPr>
              <a:t>3. EDA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6454663" y="1388404"/>
            <a:ext cx="9996927" cy="7510191"/>
          </a:xfrm>
          <a:custGeom>
            <a:avLst/>
            <a:gdLst/>
            <a:ahLst/>
            <a:cxnLst/>
            <a:rect r="r" b="b" t="t" l="l"/>
            <a:pathLst>
              <a:path h="7510191" w="9996927">
                <a:moveTo>
                  <a:pt x="0" y="0"/>
                </a:moveTo>
                <a:lnTo>
                  <a:pt x="9996927" y="0"/>
                </a:lnTo>
                <a:lnTo>
                  <a:pt x="9996927" y="7510192"/>
                </a:lnTo>
                <a:lnTo>
                  <a:pt x="0" y="7510192"/>
                </a:lnTo>
                <a:lnTo>
                  <a:pt x="0" y="0"/>
                </a:lnTo>
                <a:close/>
              </a:path>
            </a:pathLst>
          </a:custGeom>
          <a:blipFill>
            <a:blip r:embed="rId4"/>
            <a:stretch>
              <a:fillRect l="0" t="0" r="0" b="0"/>
            </a:stretch>
          </a:blipFill>
        </p:spPr>
      </p:sp>
      <p:sp>
        <p:nvSpPr>
          <p:cNvPr name="TextBox 6" id="6"/>
          <p:cNvSpPr txBox="true"/>
          <p:nvPr/>
        </p:nvSpPr>
        <p:spPr>
          <a:xfrm rot="0">
            <a:off x="17709850" y="9340216"/>
            <a:ext cx="428129"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6</a:t>
            </a:r>
          </a:p>
        </p:txBody>
      </p:sp>
      <p:sp>
        <p:nvSpPr>
          <p:cNvPr name="TextBox 7" id="7"/>
          <p:cNvSpPr txBox="true"/>
          <p:nvPr/>
        </p:nvSpPr>
        <p:spPr>
          <a:xfrm rot="0">
            <a:off x="2003778" y="4735154"/>
            <a:ext cx="6215646" cy="408346"/>
          </a:xfrm>
          <a:prstGeom prst="rect">
            <a:avLst/>
          </a:prstGeom>
        </p:spPr>
        <p:txBody>
          <a:bodyPr anchor="t" rtlCol="false" tIns="0" lIns="0" bIns="0" rIns="0">
            <a:spAutoFit/>
          </a:bodyPr>
          <a:lstStyle/>
          <a:p>
            <a:pPr algn="l">
              <a:lnSpc>
                <a:spcPts val="3217"/>
              </a:lnSpc>
              <a:spcBef>
                <a:spcPct val="0"/>
              </a:spcBef>
            </a:pPr>
            <a:r>
              <a:rPr lang="en-US" sz="2298">
                <a:solidFill>
                  <a:srgbClr val="005182"/>
                </a:solidFill>
                <a:latin typeface="Arial"/>
                <a:ea typeface="Arial"/>
                <a:cs typeface="Arial"/>
                <a:sym typeface="Arial"/>
              </a:rPr>
              <a:t>Covid Visualization</a:t>
            </a:r>
          </a:p>
        </p:txBody>
      </p:sp>
      <p:sp>
        <p:nvSpPr>
          <p:cNvPr name="TextBox 8" id="8"/>
          <p:cNvSpPr txBox="true"/>
          <p:nvPr/>
        </p:nvSpPr>
        <p:spPr>
          <a:xfrm rot="0">
            <a:off x="361796" y="129541"/>
            <a:ext cx="4249465" cy="899159"/>
          </a:xfrm>
          <a:prstGeom prst="rect">
            <a:avLst/>
          </a:prstGeom>
        </p:spPr>
        <p:txBody>
          <a:bodyPr anchor="t" rtlCol="false" tIns="0" lIns="0" bIns="0" rIns="0">
            <a:spAutoFit/>
          </a:bodyPr>
          <a:lstStyle/>
          <a:p>
            <a:pPr algn="ctr">
              <a:lnSpc>
                <a:spcPts val="7140"/>
              </a:lnSpc>
              <a:spcBef>
                <a:spcPct val="0"/>
              </a:spcBef>
            </a:pPr>
            <a:r>
              <a:rPr lang="en-US" b="true" sz="5100">
                <a:solidFill>
                  <a:srgbClr val="005182"/>
                </a:solidFill>
                <a:latin typeface="Arial Bold"/>
                <a:ea typeface="Arial Bold"/>
                <a:cs typeface="Arial Bold"/>
                <a:sym typeface="Arial Bold"/>
              </a:rPr>
              <a:t>3. 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4" id="4"/>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5" id="5"/>
          <p:cNvSpPr/>
          <p:nvPr/>
        </p:nvSpPr>
        <p:spPr>
          <a:xfrm flipH="false" flipV="false" rot="0">
            <a:off x="2483693" y="2732839"/>
            <a:ext cx="14311064" cy="4254691"/>
          </a:xfrm>
          <a:custGeom>
            <a:avLst/>
            <a:gdLst/>
            <a:ahLst/>
            <a:cxnLst/>
            <a:rect r="r" b="b" t="t" l="l"/>
            <a:pathLst>
              <a:path h="4254691" w="14311064">
                <a:moveTo>
                  <a:pt x="0" y="0"/>
                </a:moveTo>
                <a:lnTo>
                  <a:pt x="14311064" y="0"/>
                </a:lnTo>
                <a:lnTo>
                  <a:pt x="14311064" y="4254691"/>
                </a:lnTo>
                <a:lnTo>
                  <a:pt x="0" y="4254691"/>
                </a:lnTo>
                <a:lnTo>
                  <a:pt x="0" y="0"/>
                </a:lnTo>
                <a:close/>
              </a:path>
            </a:pathLst>
          </a:custGeom>
          <a:blipFill>
            <a:blip r:embed="rId4"/>
            <a:stretch>
              <a:fillRect l="0" t="-3010" r="0" b="0"/>
            </a:stretch>
          </a:blipFill>
        </p:spPr>
      </p:sp>
      <p:sp>
        <p:nvSpPr>
          <p:cNvPr name="TextBox 6" id="6"/>
          <p:cNvSpPr txBox="true"/>
          <p:nvPr/>
        </p:nvSpPr>
        <p:spPr>
          <a:xfrm rot="0">
            <a:off x="361796" y="129541"/>
            <a:ext cx="4249465" cy="899159"/>
          </a:xfrm>
          <a:prstGeom prst="rect">
            <a:avLst/>
          </a:prstGeom>
        </p:spPr>
        <p:txBody>
          <a:bodyPr anchor="t" rtlCol="false" tIns="0" lIns="0" bIns="0" rIns="0">
            <a:spAutoFit/>
          </a:bodyPr>
          <a:lstStyle/>
          <a:p>
            <a:pPr algn="ctr">
              <a:lnSpc>
                <a:spcPts val="7140"/>
              </a:lnSpc>
              <a:spcBef>
                <a:spcPct val="0"/>
              </a:spcBef>
            </a:pPr>
            <a:r>
              <a:rPr lang="en-US" b="true" sz="5100" spc="856">
                <a:solidFill>
                  <a:srgbClr val="005182"/>
                </a:solidFill>
                <a:latin typeface="Arial Bold"/>
                <a:ea typeface="Arial Bold"/>
                <a:cs typeface="Arial Bold"/>
                <a:sym typeface="Arial Bold"/>
              </a:rPr>
              <a:t>3. EDA</a:t>
            </a:r>
          </a:p>
        </p:txBody>
      </p:sp>
      <p:sp>
        <p:nvSpPr>
          <p:cNvPr name="TextBox 7" id="7"/>
          <p:cNvSpPr txBox="true"/>
          <p:nvPr/>
        </p:nvSpPr>
        <p:spPr>
          <a:xfrm rot="0">
            <a:off x="17714166" y="9340216"/>
            <a:ext cx="419497"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7</a:t>
            </a:r>
          </a:p>
        </p:txBody>
      </p:sp>
      <p:sp>
        <p:nvSpPr>
          <p:cNvPr name="TextBox 8" id="8"/>
          <p:cNvSpPr txBox="true"/>
          <p:nvPr/>
        </p:nvSpPr>
        <p:spPr>
          <a:xfrm rot="0">
            <a:off x="6531402" y="1196273"/>
            <a:ext cx="6215646" cy="415331"/>
          </a:xfrm>
          <a:prstGeom prst="rect">
            <a:avLst/>
          </a:prstGeom>
        </p:spPr>
        <p:txBody>
          <a:bodyPr anchor="t" rtlCol="false" tIns="0" lIns="0" bIns="0" rIns="0">
            <a:spAutoFit/>
          </a:bodyPr>
          <a:lstStyle/>
          <a:p>
            <a:pPr algn="ctr">
              <a:lnSpc>
                <a:spcPts val="3357"/>
              </a:lnSpc>
              <a:spcBef>
                <a:spcPct val="0"/>
              </a:spcBef>
            </a:pPr>
            <a:r>
              <a:rPr lang="en-US" sz="2398">
                <a:solidFill>
                  <a:srgbClr val="005182"/>
                </a:solidFill>
                <a:latin typeface="Arial"/>
                <a:ea typeface="Arial"/>
                <a:cs typeface="Arial"/>
                <a:sym typeface="Arial"/>
              </a:rPr>
              <a:t>Covid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392766" y="2987671"/>
            <a:ext cx="14210213" cy="1317624"/>
          </a:xfrm>
          <a:prstGeom prst="rect">
            <a:avLst/>
          </a:prstGeom>
        </p:spPr>
        <p:txBody>
          <a:bodyPr anchor="t" rtlCol="false" tIns="0" lIns="0" bIns="0" rIns="0">
            <a:spAutoFit/>
          </a:bodyPr>
          <a:lstStyle/>
          <a:p>
            <a:pPr algn="l" marL="539756" indent="-269878" lvl="1">
              <a:lnSpc>
                <a:spcPts val="3500"/>
              </a:lnSpc>
              <a:buFont typeface="Arial"/>
              <a:buChar char="•"/>
            </a:pPr>
            <a:r>
              <a:rPr lang="en-US" sz="2500">
                <a:solidFill>
                  <a:srgbClr val="005182"/>
                </a:solidFill>
                <a:latin typeface="Arial"/>
                <a:ea typeface="Arial"/>
                <a:cs typeface="Arial"/>
                <a:sym typeface="Arial"/>
              </a:rPr>
              <a:t>Rand</a:t>
            </a:r>
            <a:r>
              <a:rPr lang="en-US" sz="2500">
                <a:solidFill>
                  <a:srgbClr val="005182"/>
                </a:solidFill>
                <a:latin typeface="Arial"/>
                <a:ea typeface="Arial"/>
                <a:cs typeface="Arial"/>
                <a:sym typeface="Arial"/>
              </a:rPr>
              <a:t>om Forest is an ensemble learning algorithm that builds multiple decision trees and combines their outputs to improve prediction accuracy and reduce overfitting.It is chosen for its robustness, ability to handle nonlinear relationships, and resistance to noise in large datasets.</a:t>
            </a:r>
          </a:p>
        </p:txBody>
      </p:sp>
      <p:sp>
        <p:nvSpPr>
          <p:cNvPr name="TextBox 4" id="4"/>
          <p:cNvSpPr txBox="true"/>
          <p:nvPr/>
        </p:nvSpPr>
        <p:spPr>
          <a:xfrm rot="0">
            <a:off x="-445894" y="1287287"/>
            <a:ext cx="12486851" cy="688975"/>
          </a:xfrm>
          <a:prstGeom prst="rect">
            <a:avLst/>
          </a:prstGeom>
        </p:spPr>
        <p:txBody>
          <a:bodyPr anchor="t" rtlCol="false" tIns="0" lIns="0" bIns="0" rIns="0">
            <a:spAutoFit/>
          </a:bodyPr>
          <a:lstStyle/>
          <a:p>
            <a:pPr algn="ctr">
              <a:lnSpc>
                <a:spcPts val="5599"/>
              </a:lnSpc>
              <a:spcBef>
                <a:spcPct val="0"/>
              </a:spcBef>
            </a:pPr>
            <a:r>
              <a:rPr lang="en-US" b="true" sz="3999">
                <a:solidFill>
                  <a:srgbClr val="005182"/>
                </a:solidFill>
                <a:latin typeface="Arial Bold"/>
                <a:ea typeface="Arial Bold"/>
                <a:cs typeface="Arial Bold"/>
                <a:sym typeface="Arial Bold"/>
              </a:rPr>
              <a:t>4.1 Flight Fare Prediction Model</a:t>
            </a:r>
          </a:p>
        </p:txBody>
      </p:sp>
      <p:sp>
        <p:nvSpPr>
          <p:cNvPr name="TextBox 5" id="5"/>
          <p:cNvSpPr txBox="true"/>
          <p:nvPr/>
        </p:nvSpPr>
        <p:spPr>
          <a:xfrm rot="0">
            <a:off x="3359905" y="2163513"/>
            <a:ext cx="4875252" cy="474345"/>
          </a:xfrm>
          <a:prstGeom prst="rect">
            <a:avLst/>
          </a:prstGeom>
        </p:spPr>
        <p:txBody>
          <a:bodyPr anchor="t" rtlCol="false" tIns="0" lIns="0" bIns="0" rIns="0">
            <a:spAutoFit/>
          </a:bodyPr>
          <a:lstStyle/>
          <a:p>
            <a:pPr algn="ctr">
              <a:lnSpc>
                <a:spcPts val="3779"/>
              </a:lnSpc>
              <a:spcBef>
                <a:spcPct val="0"/>
              </a:spcBef>
            </a:pPr>
            <a:r>
              <a:rPr lang="en-US" b="true" sz="2699">
                <a:solidFill>
                  <a:srgbClr val="005182"/>
                </a:solidFill>
                <a:latin typeface="Arial Bold"/>
                <a:ea typeface="Arial Bold"/>
                <a:cs typeface="Arial Bold"/>
                <a:sym typeface="Arial Bold"/>
              </a:rPr>
              <a:t>Introduction to model training</a:t>
            </a:r>
          </a:p>
        </p:txBody>
      </p:sp>
      <p:sp>
        <p:nvSpPr>
          <p:cNvPr name="TextBox 6" id="6"/>
          <p:cNvSpPr txBox="true"/>
          <p:nvPr/>
        </p:nvSpPr>
        <p:spPr>
          <a:xfrm rot="0">
            <a:off x="2392766" y="4972930"/>
            <a:ext cx="14210213" cy="1317624"/>
          </a:xfrm>
          <a:prstGeom prst="rect">
            <a:avLst/>
          </a:prstGeom>
        </p:spPr>
        <p:txBody>
          <a:bodyPr anchor="t" rtlCol="false" tIns="0" lIns="0" bIns="0" rIns="0">
            <a:spAutoFit/>
          </a:bodyPr>
          <a:lstStyle/>
          <a:p>
            <a:pPr algn="l" marL="539756" indent="-269878" lvl="1">
              <a:lnSpc>
                <a:spcPts val="3500"/>
              </a:lnSpc>
              <a:buFont typeface="Arial"/>
              <a:buChar char="•"/>
            </a:pPr>
            <a:r>
              <a:rPr lang="en-US" sz="2500">
                <a:solidFill>
                  <a:srgbClr val="005182"/>
                </a:solidFill>
                <a:latin typeface="Arial"/>
                <a:ea typeface="Arial"/>
                <a:cs typeface="Arial"/>
                <a:sym typeface="Arial"/>
              </a:rPr>
              <a:t>Grad</a:t>
            </a:r>
            <a:r>
              <a:rPr lang="en-US" sz="2500">
                <a:solidFill>
                  <a:srgbClr val="005182"/>
                </a:solidFill>
                <a:latin typeface="Arial"/>
                <a:ea typeface="Arial"/>
                <a:cs typeface="Arial"/>
                <a:sym typeface="Arial"/>
              </a:rPr>
              <a:t>ient Boosted Trees build models sequentially, where each new tree corrects the errors of the previous ones.GBT is selected for its strong performance in regression tasks and high accuracy in capturing complex feature interactions.</a:t>
            </a:r>
          </a:p>
        </p:txBody>
      </p:sp>
      <p:sp>
        <p:nvSpPr>
          <p:cNvPr name="Freeform 7" id="7"/>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8" id="8"/>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TextBox 9" id="9"/>
          <p:cNvSpPr txBox="true"/>
          <p:nvPr/>
        </p:nvSpPr>
        <p:spPr>
          <a:xfrm rot="0">
            <a:off x="17716151" y="9340216"/>
            <a:ext cx="415528"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8</a:t>
            </a:r>
          </a:p>
        </p:txBody>
      </p:sp>
      <p:sp>
        <p:nvSpPr>
          <p:cNvPr name="TextBox 10" id="10"/>
          <p:cNvSpPr txBox="true"/>
          <p:nvPr/>
        </p:nvSpPr>
        <p:spPr>
          <a:xfrm rot="0">
            <a:off x="161035" y="232135"/>
            <a:ext cx="11879921" cy="899160"/>
          </a:xfrm>
          <a:prstGeom prst="rect">
            <a:avLst/>
          </a:prstGeom>
        </p:spPr>
        <p:txBody>
          <a:bodyPr anchor="t" rtlCol="false" tIns="0" lIns="0" bIns="0" rIns="0">
            <a:spAutoFit/>
          </a:bodyPr>
          <a:lstStyle/>
          <a:p>
            <a:pPr algn="l">
              <a:lnSpc>
                <a:spcPts val="7139"/>
              </a:lnSpc>
              <a:spcBef>
                <a:spcPct val="0"/>
              </a:spcBef>
            </a:pPr>
            <a:r>
              <a:rPr lang="en-US" sz="5100" b="true">
                <a:solidFill>
                  <a:srgbClr val="005182"/>
                </a:solidFill>
                <a:latin typeface="Arial Bold"/>
                <a:ea typeface="Arial Bold"/>
                <a:cs typeface="Arial Bold"/>
                <a:sym typeface="Arial Bold"/>
              </a:rPr>
              <a:t>4. Models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82021" y="461688"/>
            <a:ext cx="12486851" cy="688975"/>
          </a:xfrm>
          <a:prstGeom prst="rect">
            <a:avLst/>
          </a:prstGeom>
        </p:spPr>
        <p:txBody>
          <a:bodyPr anchor="t" rtlCol="false" tIns="0" lIns="0" bIns="0" rIns="0">
            <a:spAutoFit/>
          </a:bodyPr>
          <a:lstStyle/>
          <a:p>
            <a:pPr algn="l">
              <a:lnSpc>
                <a:spcPts val="5599"/>
              </a:lnSpc>
              <a:spcBef>
                <a:spcPct val="0"/>
              </a:spcBef>
            </a:pPr>
            <a:r>
              <a:rPr lang="en-US" sz="3999" b="true">
                <a:solidFill>
                  <a:srgbClr val="005182"/>
                </a:solidFill>
                <a:latin typeface="Arial Bold"/>
                <a:ea typeface="Arial Bold"/>
                <a:cs typeface="Arial Bold"/>
                <a:sym typeface="Arial Bold"/>
              </a:rPr>
              <a:t>4.1 Flight Fare Prediction Model</a:t>
            </a:r>
          </a:p>
        </p:txBody>
      </p:sp>
      <p:sp>
        <p:nvSpPr>
          <p:cNvPr name="Freeform 4" id="4"/>
          <p:cNvSpPr/>
          <p:nvPr/>
        </p:nvSpPr>
        <p:spPr>
          <a:xfrm flipH="true" flipV="true" rot="0">
            <a:off x="9978879" y="-1576387"/>
            <a:ext cx="11502496" cy="5454100"/>
          </a:xfrm>
          <a:custGeom>
            <a:avLst/>
            <a:gdLst/>
            <a:ahLst/>
            <a:cxnLst/>
            <a:rect r="r" b="b" t="t" l="l"/>
            <a:pathLst>
              <a:path h="5454100" w="11502496">
                <a:moveTo>
                  <a:pt x="11502496" y="5454100"/>
                </a:moveTo>
                <a:lnTo>
                  <a:pt x="0" y="5454100"/>
                </a:lnTo>
                <a:lnTo>
                  <a:pt x="0" y="0"/>
                </a:lnTo>
                <a:lnTo>
                  <a:pt x="11502496" y="0"/>
                </a:lnTo>
                <a:lnTo>
                  <a:pt x="11502496" y="5454100"/>
                </a:lnTo>
                <a:close/>
              </a:path>
            </a:pathLst>
          </a:custGeom>
          <a:blipFill>
            <a:blip r:embed="rId3"/>
            <a:stretch>
              <a:fillRect l="0" t="0" r="0" b="0"/>
            </a:stretch>
          </a:blipFill>
        </p:spPr>
      </p:sp>
      <p:sp>
        <p:nvSpPr>
          <p:cNvPr name="Freeform 5" id="5"/>
          <p:cNvSpPr/>
          <p:nvPr/>
        </p:nvSpPr>
        <p:spPr>
          <a:xfrm flipH="false" flipV="false" rot="0">
            <a:off x="-2004624" y="6290554"/>
            <a:ext cx="11502496" cy="5454100"/>
          </a:xfrm>
          <a:custGeom>
            <a:avLst/>
            <a:gdLst/>
            <a:ahLst/>
            <a:cxnLst/>
            <a:rect r="r" b="b" t="t" l="l"/>
            <a:pathLst>
              <a:path h="5454100" w="11502496">
                <a:moveTo>
                  <a:pt x="0" y="0"/>
                </a:moveTo>
                <a:lnTo>
                  <a:pt x="11502497" y="0"/>
                </a:lnTo>
                <a:lnTo>
                  <a:pt x="11502497" y="5454100"/>
                </a:lnTo>
                <a:lnTo>
                  <a:pt x="0" y="5454100"/>
                </a:lnTo>
                <a:lnTo>
                  <a:pt x="0" y="0"/>
                </a:lnTo>
                <a:close/>
              </a:path>
            </a:pathLst>
          </a:custGeom>
          <a:blipFill>
            <a:blip r:embed="rId3"/>
            <a:stretch>
              <a:fillRect l="0" t="0" r="0" b="0"/>
            </a:stretch>
          </a:blipFill>
        </p:spPr>
      </p:sp>
      <p:sp>
        <p:nvSpPr>
          <p:cNvPr name="Freeform 6" id="6"/>
          <p:cNvSpPr/>
          <p:nvPr/>
        </p:nvSpPr>
        <p:spPr>
          <a:xfrm flipH="false" flipV="false" rot="0">
            <a:off x="7560375" y="4572090"/>
            <a:ext cx="7976976" cy="5294718"/>
          </a:xfrm>
          <a:custGeom>
            <a:avLst/>
            <a:gdLst/>
            <a:ahLst/>
            <a:cxnLst/>
            <a:rect r="r" b="b" t="t" l="l"/>
            <a:pathLst>
              <a:path h="5294718" w="7976976">
                <a:moveTo>
                  <a:pt x="0" y="0"/>
                </a:moveTo>
                <a:lnTo>
                  <a:pt x="7976976" y="0"/>
                </a:lnTo>
                <a:lnTo>
                  <a:pt x="7976976" y="5294718"/>
                </a:lnTo>
                <a:lnTo>
                  <a:pt x="0" y="5294718"/>
                </a:lnTo>
                <a:lnTo>
                  <a:pt x="0" y="0"/>
                </a:lnTo>
                <a:close/>
              </a:path>
            </a:pathLst>
          </a:custGeom>
          <a:blipFill>
            <a:blip r:embed="rId4"/>
            <a:stretch>
              <a:fillRect l="0" t="0" r="0" b="0"/>
            </a:stretch>
          </a:blipFill>
        </p:spPr>
      </p:sp>
      <p:sp>
        <p:nvSpPr>
          <p:cNvPr name="Freeform 7" id="7"/>
          <p:cNvSpPr/>
          <p:nvPr/>
        </p:nvSpPr>
        <p:spPr>
          <a:xfrm flipH="false" flipV="false" rot="0">
            <a:off x="7560375" y="1733335"/>
            <a:ext cx="7968433" cy="2838754"/>
          </a:xfrm>
          <a:custGeom>
            <a:avLst/>
            <a:gdLst/>
            <a:ahLst/>
            <a:cxnLst/>
            <a:rect r="r" b="b" t="t" l="l"/>
            <a:pathLst>
              <a:path h="2838754" w="7968433">
                <a:moveTo>
                  <a:pt x="0" y="0"/>
                </a:moveTo>
                <a:lnTo>
                  <a:pt x="7968433" y="0"/>
                </a:lnTo>
                <a:lnTo>
                  <a:pt x="7968433" y="2838755"/>
                </a:lnTo>
                <a:lnTo>
                  <a:pt x="0" y="2838755"/>
                </a:lnTo>
                <a:lnTo>
                  <a:pt x="0" y="0"/>
                </a:lnTo>
                <a:close/>
              </a:path>
            </a:pathLst>
          </a:custGeom>
          <a:blipFill>
            <a:blip r:embed="rId5"/>
            <a:stretch>
              <a:fillRect l="0" t="0" r="0" b="0"/>
            </a:stretch>
          </a:blipFill>
        </p:spPr>
      </p:sp>
      <p:sp>
        <p:nvSpPr>
          <p:cNvPr name="TextBox 8" id="8"/>
          <p:cNvSpPr txBox="true"/>
          <p:nvPr/>
        </p:nvSpPr>
        <p:spPr>
          <a:xfrm rot="0">
            <a:off x="1826914" y="1866098"/>
            <a:ext cx="5398532" cy="474345"/>
          </a:xfrm>
          <a:prstGeom prst="rect">
            <a:avLst/>
          </a:prstGeom>
        </p:spPr>
        <p:txBody>
          <a:bodyPr anchor="t" rtlCol="false" tIns="0" lIns="0" bIns="0" rIns="0">
            <a:spAutoFit/>
          </a:bodyPr>
          <a:lstStyle/>
          <a:p>
            <a:pPr algn="ctr">
              <a:lnSpc>
                <a:spcPts val="3779"/>
              </a:lnSpc>
              <a:spcBef>
                <a:spcPct val="0"/>
              </a:spcBef>
            </a:pPr>
            <a:r>
              <a:rPr lang="en-US" b="true" sz="2699">
                <a:solidFill>
                  <a:srgbClr val="005182"/>
                </a:solidFill>
                <a:latin typeface="Arial Bold"/>
                <a:ea typeface="Arial Bold"/>
                <a:cs typeface="Arial Bold"/>
                <a:sym typeface="Arial Bold"/>
              </a:rPr>
              <a:t>Prep</a:t>
            </a:r>
            <a:r>
              <a:rPr lang="en-US" b="true" sz="2699">
                <a:solidFill>
                  <a:srgbClr val="005182"/>
                </a:solidFill>
                <a:latin typeface="Arial Bold"/>
                <a:ea typeface="Arial Bold"/>
                <a:cs typeface="Arial Bold"/>
                <a:sym typeface="Arial Bold"/>
              </a:rPr>
              <a:t>are to train the model</a:t>
            </a:r>
          </a:p>
        </p:txBody>
      </p:sp>
      <p:sp>
        <p:nvSpPr>
          <p:cNvPr name="TextBox 9" id="9"/>
          <p:cNvSpPr txBox="true"/>
          <p:nvPr/>
        </p:nvSpPr>
        <p:spPr>
          <a:xfrm rot="0">
            <a:off x="17259300" y="9352458"/>
            <a:ext cx="866750" cy="857250"/>
          </a:xfrm>
          <a:prstGeom prst="rect">
            <a:avLst/>
          </a:prstGeom>
        </p:spPr>
        <p:txBody>
          <a:bodyPr anchor="t" rtlCol="false" tIns="0" lIns="0" bIns="0" rIns="0">
            <a:spAutoFit/>
          </a:bodyPr>
          <a:lstStyle/>
          <a:p>
            <a:pPr algn="ctr">
              <a:lnSpc>
                <a:spcPts val="6299"/>
              </a:lnSpc>
              <a:spcBef>
                <a:spcPct val="0"/>
              </a:spcBef>
            </a:pPr>
            <a:r>
              <a:rPr lang="en-US" sz="4500" spc="756">
                <a:solidFill>
                  <a:srgbClr val="005182"/>
                </a:solidFill>
                <a:latin typeface="Chunk Five"/>
                <a:ea typeface="Chunk Five"/>
                <a:cs typeface="Chunk Five"/>
                <a:sym typeface="Chunk Fiv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DAG2rdz5Npw</dc:identifier>
  <dcterms:modified xsi:type="dcterms:W3CDTF">2011-08-01T06:04:30Z</dcterms:modified>
  <cp:revision>1</cp:revision>
  <dc:title>Final</dc:title>
</cp:coreProperties>
</file>